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522" y="1730403"/>
            <a:ext cx="5810214" cy="1204306"/>
          </a:xfrm>
        </p:spPr>
        <p:txBody>
          <a:bodyPr/>
          <a:lstStyle/>
          <a:p>
            <a:r>
              <a:rPr lang="en-US" dirty="0" smtClean="0"/>
              <a:t>Paper 1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806" y="2999780"/>
            <a:ext cx="1967117" cy="329259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Year 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7641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29786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6"/>
                </a:solidFill>
              </a:rPr>
              <a:t>Diversify your Knowledge of Stylistic Features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2960" y="1569315"/>
            <a:ext cx="75209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The quality of your Paper 1 essay depends on the quality of your </a:t>
            </a:r>
            <a:r>
              <a:rPr lang="en-US" sz="2500" dirty="0" smtClean="0"/>
              <a:t>analysis.</a:t>
            </a:r>
          </a:p>
          <a:p>
            <a:pPr algn="just"/>
            <a:endParaRPr lang="en-US" sz="2200" dirty="0"/>
          </a:p>
          <a:p>
            <a:pPr algn="just"/>
            <a:r>
              <a:rPr lang="en-US" sz="2500" dirty="0" smtClean="0"/>
              <a:t>The quality of your analysis depends on the range of stylistic features you consider and the depth in which you discuss them. </a:t>
            </a:r>
          </a:p>
          <a:p>
            <a:pPr algn="just"/>
            <a:endParaRPr lang="en-US" sz="2200" dirty="0"/>
          </a:p>
          <a:p>
            <a:pPr algn="just"/>
            <a:r>
              <a:rPr lang="en-US" sz="2500" dirty="0" smtClean="0"/>
              <a:t>Basic stylistic features </a:t>
            </a:r>
            <a:r>
              <a:rPr lang="en-US" sz="2500" smtClean="0"/>
              <a:t>= </a:t>
            </a:r>
            <a:r>
              <a:rPr lang="en-US" sz="2500" smtClean="0"/>
              <a:t>basic </a:t>
            </a:r>
            <a:r>
              <a:rPr lang="en-US" sz="2500" dirty="0" smtClean="0"/>
              <a:t>analysis = basic essay = basic marks.</a:t>
            </a: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216838" y="5312917"/>
            <a:ext cx="60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0215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29786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C64847"/>
                </a:solidFill>
              </a:rPr>
              <a:t>Don’t define the Stylistic feature</a:t>
            </a:r>
            <a:endParaRPr lang="en-US" dirty="0">
              <a:solidFill>
                <a:srgbClr val="C6484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569315"/>
            <a:ext cx="752094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Instead, tell me what the stylistic feature is doing in the context of the sentence or paragraph in which it exists.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i="1" dirty="0" smtClean="0"/>
              <a:t>How does the stylistic feature add meaning to that sentence or paragraph? </a:t>
            </a:r>
          </a:p>
          <a:p>
            <a:pPr algn="just"/>
            <a:endParaRPr lang="en-US" sz="1000" i="1" dirty="0"/>
          </a:p>
          <a:p>
            <a:pPr algn="just"/>
            <a:r>
              <a:rPr lang="en-US" sz="2500" i="1" dirty="0" smtClean="0"/>
              <a:t>And how does that help the text achieve its purpose?</a:t>
            </a:r>
            <a:endParaRPr lang="en-US" sz="25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16838" y="5312917"/>
            <a:ext cx="60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6310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27791"/>
            <a:ext cx="7520940" cy="59412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C64847"/>
                </a:solidFill>
              </a:rPr>
              <a:t>Shorten your quotes correctly</a:t>
            </a:r>
            <a:endParaRPr lang="en-US" dirty="0">
              <a:solidFill>
                <a:srgbClr val="C6484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016168"/>
            <a:ext cx="7520940" cy="38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A</a:t>
            </a:r>
            <a:r>
              <a:rPr lang="en-US" sz="2500" dirty="0" smtClean="0"/>
              <a:t> shortened quote must make sense when I read it straight through from beginning to end.</a:t>
            </a:r>
          </a:p>
          <a:p>
            <a:pPr algn="just"/>
            <a:endParaRPr lang="en-US" sz="2200" dirty="0"/>
          </a:p>
          <a:p>
            <a:pPr algn="just"/>
            <a:r>
              <a:rPr lang="en-US" sz="2500" dirty="0" smtClean="0"/>
              <a:t>Full quote: “Climb it so you can see the world, not so the world can see you.”</a:t>
            </a:r>
          </a:p>
          <a:p>
            <a:pPr algn="just"/>
            <a:endParaRPr lang="en-US" sz="2200" dirty="0"/>
          </a:p>
          <a:p>
            <a:pPr algn="just"/>
            <a:r>
              <a:rPr lang="en-US" sz="2500" dirty="0" smtClean="0"/>
              <a:t>Shortened quote: </a:t>
            </a:r>
            <a:r>
              <a:rPr lang="en-US" sz="2500" dirty="0"/>
              <a:t>“Climb it </a:t>
            </a:r>
            <a:r>
              <a:rPr lang="en-US" sz="2500" dirty="0" smtClean="0"/>
              <a:t>. . . not </a:t>
            </a:r>
            <a:r>
              <a:rPr lang="en-US" sz="2500" dirty="0"/>
              <a:t>so the world can see you.</a:t>
            </a:r>
            <a:r>
              <a:rPr lang="en-US" sz="2500" dirty="0" smtClean="0"/>
              <a:t>” </a:t>
            </a:r>
            <a:r>
              <a:rPr lang="en-US" sz="2500" dirty="0" smtClean="0">
                <a:sym typeface="Wingdings"/>
              </a:rPr>
              <a:t> This sentence makes sense. </a:t>
            </a:r>
            <a:endParaRPr lang="en-US" sz="2500" dirty="0"/>
          </a:p>
          <a:p>
            <a:pPr algn="just"/>
            <a:endParaRPr lang="en-US" sz="2200" dirty="0"/>
          </a:p>
          <a:p>
            <a:pPr algn="just"/>
            <a:r>
              <a:rPr lang="en-US" sz="2500" dirty="0"/>
              <a:t>Shortened quote: “Climb it . . . </a:t>
            </a:r>
            <a:r>
              <a:rPr lang="en-US" sz="2500" dirty="0" smtClean="0"/>
              <a:t>see </a:t>
            </a:r>
            <a:r>
              <a:rPr lang="en-US" sz="2500" dirty="0"/>
              <a:t>you.” </a:t>
            </a:r>
            <a:r>
              <a:rPr lang="en-US" sz="2500" dirty="0" smtClean="0">
                <a:sym typeface="Wingdings"/>
              </a:rPr>
              <a:t> WTF?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216838" y="5312917"/>
            <a:ext cx="60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9684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27791"/>
            <a:ext cx="7520940" cy="59412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C64847"/>
                </a:solidFill>
              </a:rPr>
              <a:t>Shorten your quotes correctly</a:t>
            </a:r>
            <a:endParaRPr lang="en-US" dirty="0">
              <a:solidFill>
                <a:srgbClr val="C6484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60" y="1016168"/>
            <a:ext cx="752094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. . . </a:t>
            </a:r>
            <a:r>
              <a:rPr lang="en-US" sz="2500" dirty="0" smtClean="0">
                <a:sym typeface="Wingdings"/>
              </a:rPr>
              <a:t> This does not give you permission to be lazy. You have to use it sensibly and responsibly.</a:t>
            </a:r>
          </a:p>
          <a:p>
            <a:pPr algn="just"/>
            <a:endParaRPr lang="en-US" sz="2500" dirty="0">
              <a:sym typeface="Wingdings"/>
            </a:endParaRPr>
          </a:p>
          <a:p>
            <a:pPr algn="just"/>
            <a:r>
              <a:rPr lang="en-US" sz="2500" dirty="0" smtClean="0">
                <a:sym typeface="Wingdings"/>
              </a:rPr>
              <a:t>If a shortened quote doesn’t make sense, you have to write out the whole thing.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216838" y="5312917"/>
            <a:ext cx="60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5345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58" y="365760"/>
            <a:ext cx="7784242" cy="548640"/>
          </a:xfrm>
        </p:spPr>
        <p:txBody>
          <a:bodyPr/>
          <a:lstStyle/>
          <a:p>
            <a:r>
              <a:rPr lang="en-US" dirty="0" smtClean="0"/>
              <a:t>Three ways to discuss </a:t>
            </a:r>
            <a:r>
              <a:rPr lang="en-US" u="sng" dirty="0" smtClean="0"/>
              <a:t>structure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59658" y="1381692"/>
            <a:ext cx="292524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/>
              <a:t>l</a:t>
            </a:r>
            <a:r>
              <a:rPr lang="en-US" sz="2500" u="sng" dirty="0" smtClean="0"/>
              <a:t>ayout</a:t>
            </a:r>
          </a:p>
          <a:p>
            <a:r>
              <a:rPr lang="en-US" sz="2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arrangement of content</a:t>
            </a:r>
            <a:endParaRPr lang="en-US" sz="2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4477" y="2924829"/>
            <a:ext cx="357783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/>
              <a:t>o</a:t>
            </a:r>
            <a:r>
              <a:rPr lang="en-US" sz="2500" u="sng" dirty="0" smtClean="0"/>
              <a:t>rganization of ideas</a:t>
            </a:r>
          </a:p>
          <a:p>
            <a:r>
              <a:rPr lang="en-US" sz="2300" dirty="0">
                <a:solidFill>
                  <a:srgbClr val="7F7F7F"/>
                </a:solidFill>
              </a:rPr>
              <a:t>a</a:t>
            </a:r>
            <a:r>
              <a:rPr lang="en-US" sz="2300" dirty="0" smtClean="0">
                <a:solidFill>
                  <a:srgbClr val="7F7F7F"/>
                </a:solidFill>
              </a:rPr>
              <a:t>rrangement of ideas in specific patterns and frameworks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70127" y="2073104"/>
            <a:ext cx="2834387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 smtClean="0"/>
              <a:t>syntax</a:t>
            </a:r>
          </a:p>
          <a:p>
            <a:r>
              <a:rPr lang="en-US" sz="2300" dirty="0">
                <a:solidFill>
                  <a:srgbClr val="7F7F7F"/>
                </a:solidFill>
              </a:rPr>
              <a:t>a</a:t>
            </a:r>
            <a:r>
              <a:rPr lang="en-US" sz="2300" dirty="0" smtClean="0">
                <a:solidFill>
                  <a:srgbClr val="7F7F7F"/>
                </a:solidFill>
              </a:rPr>
              <a:t>rrangement of words and phrases:</a:t>
            </a:r>
          </a:p>
          <a:p>
            <a:pPr marL="342900" indent="-342900">
              <a:buFontTx/>
              <a:buChar char="-"/>
            </a:pPr>
            <a:r>
              <a:rPr lang="en-US" sz="2300" dirty="0">
                <a:solidFill>
                  <a:srgbClr val="7F7F7F"/>
                </a:solidFill>
              </a:rPr>
              <a:t>a</a:t>
            </a:r>
            <a:r>
              <a:rPr lang="en-US" sz="2300" dirty="0" smtClean="0">
                <a:solidFill>
                  <a:srgbClr val="7F7F7F"/>
                </a:solidFill>
              </a:rPr>
              <a:t>naphora</a:t>
            </a:r>
          </a:p>
          <a:p>
            <a:pPr marL="342900" indent="-342900">
              <a:buFontTx/>
              <a:buChar char="-"/>
            </a:pPr>
            <a:r>
              <a:rPr lang="en-US" sz="2300" dirty="0">
                <a:solidFill>
                  <a:srgbClr val="7F7F7F"/>
                </a:solidFill>
              </a:rPr>
              <a:t>p</a:t>
            </a:r>
            <a:r>
              <a:rPr lang="en-US" sz="2300" dirty="0" smtClean="0">
                <a:solidFill>
                  <a:srgbClr val="7F7F7F"/>
                </a:solidFill>
              </a:rPr>
              <a:t>olysyndeton</a:t>
            </a:r>
          </a:p>
          <a:p>
            <a:pPr marL="342900" indent="-342900">
              <a:buFontTx/>
              <a:buChar char="-"/>
            </a:pPr>
            <a:r>
              <a:rPr lang="en-US" sz="2300" dirty="0">
                <a:solidFill>
                  <a:srgbClr val="7F7F7F"/>
                </a:solidFill>
              </a:rPr>
              <a:t>h</a:t>
            </a:r>
            <a:r>
              <a:rPr lang="en-US" sz="2300" dirty="0" smtClean="0">
                <a:solidFill>
                  <a:srgbClr val="7F7F7F"/>
                </a:solidFill>
              </a:rPr>
              <a:t>ypophora</a:t>
            </a:r>
          </a:p>
          <a:p>
            <a:pPr marL="342900" indent="-342900">
              <a:buFontTx/>
              <a:buChar char="-"/>
            </a:pPr>
            <a:r>
              <a:rPr lang="en-US" sz="2300" dirty="0">
                <a:solidFill>
                  <a:srgbClr val="7F7F7F"/>
                </a:solidFill>
              </a:rPr>
              <a:t>r</a:t>
            </a:r>
            <a:r>
              <a:rPr lang="en-US" sz="2300" dirty="0" smtClean="0">
                <a:solidFill>
                  <a:srgbClr val="7F7F7F"/>
                </a:solidFill>
              </a:rPr>
              <a:t>hetorical question</a:t>
            </a:r>
            <a:endParaRPr lang="en-US" sz="2300" dirty="0">
              <a:solidFill>
                <a:srgbClr val="7F7F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763696" y="917321"/>
            <a:ext cx="1858617" cy="21186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22312" y="914400"/>
            <a:ext cx="758934" cy="1269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517869" y="914400"/>
            <a:ext cx="4104443" cy="6965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6838" y="5312917"/>
            <a:ext cx="60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4631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537" y="327791"/>
            <a:ext cx="7724363" cy="59412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C64847"/>
                </a:solidFill>
              </a:rPr>
              <a:t>Structure ≠ a summary of the text</a:t>
            </a:r>
            <a:endParaRPr lang="en-US" dirty="0">
              <a:solidFill>
                <a:srgbClr val="C6484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537" y="1319817"/>
            <a:ext cx="7945581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When analyzing structure, consider this:</a:t>
            </a:r>
          </a:p>
          <a:p>
            <a:pPr algn="just"/>
            <a:endParaRPr lang="en-US" sz="3500" dirty="0">
              <a:solidFill>
                <a:srgbClr val="7F7F7F"/>
              </a:solidFill>
            </a:endParaRPr>
          </a:p>
          <a:p>
            <a:pPr algn="ctr"/>
            <a:r>
              <a:rPr lang="en-US" sz="2500" i="1" dirty="0" smtClean="0">
                <a:solidFill>
                  <a:srgbClr val="7F7F7F"/>
                </a:solidFill>
              </a:rPr>
              <a:t>What is the purpose of this kind of structure?</a:t>
            </a:r>
          </a:p>
          <a:p>
            <a:pPr algn="ctr"/>
            <a:endParaRPr lang="en-US" sz="2500" i="1" dirty="0">
              <a:solidFill>
                <a:srgbClr val="7F7F7F"/>
              </a:solidFill>
            </a:endParaRPr>
          </a:p>
          <a:p>
            <a:pPr algn="ctr"/>
            <a:r>
              <a:rPr lang="en-US" sz="2500" i="1" dirty="0" smtClean="0">
                <a:solidFill>
                  <a:srgbClr val="7F7F7F"/>
                </a:solidFill>
              </a:rPr>
              <a:t>What does this structure contribute to the text?</a:t>
            </a:r>
          </a:p>
          <a:p>
            <a:pPr algn="ctr"/>
            <a:endParaRPr lang="en-US" sz="2500" i="1" dirty="0">
              <a:solidFill>
                <a:srgbClr val="7F7F7F"/>
              </a:solidFill>
            </a:endParaRPr>
          </a:p>
          <a:p>
            <a:pPr algn="ctr"/>
            <a:r>
              <a:rPr lang="en-US" sz="2500" i="1" dirty="0" smtClean="0">
                <a:solidFill>
                  <a:srgbClr val="7F7F7F"/>
                </a:solidFill>
              </a:rPr>
              <a:t>How does this structure help the creator make her point?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838" y="5312917"/>
            <a:ext cx="60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9029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67</TotalTime>
  <Words>324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Paper 1 feedback</vt:lpstr>
      <vt:lpstr>Diversify your Knowledge of Stylistic Features</vt:lpstr>
      <vt:lpstr>Don’t define the Stylistic feature</vt:lpstr>
      <vt:lpstr>Shorten your quotes correctly</vt:lpstr>
      <vt:lpstr>Shorten your quotes correctly</vt:lpstr>
      <vt:lpstr>Three ways to discuss structure</vt:lpstr>
      <vt:lpstr>Structure ≠ a summary of the text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 feedback</dc:title>
  <dc:creator>Linda Lee</dc:creator>
  <cp:lastModifiedBy>Linda Lee</cp:lastModifiedBy>
  <cp:revision>9</cp:revision>
  <dcterms:created xsi:type="dcterms:W3CDTF">2017-09-14T06:51:11Z</dcterms:created>
  <dcterms:modified xsi:type="dcterms:W3CDTF">2017-09-18T01:22:58Z</dcterms:modified>
</cp:coreProperties>
</file>