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68" r:id="rId4"/>
    <p:sldId id="267" r:id="rId5"/>
    <p:sldId id="269" r:id="rId6"/>
    <p:sldId id="270" r:id="rId7"/>
    <p:sldId id="272" r:id="rId8"/>
    <p:sldId id="273" r:id="rId9"/>
    <p:sldId id="263" r:id="rId10"/>
    <p:sldId id="260" r:id="rId11"/>
    <p:sldId id="261"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28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October 11,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October 11,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October 11,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October 11,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October 11,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October 11,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October 11,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October 11,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October 11,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October 11, 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October 11,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October 11, 2017</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112" y="1730403"/>
            <a:ext cx="5648623" cy="1204306"/>
          </a:xfrm>
        </p:spPr>
        <p:txBody>
          <a:bodyPr/>
          <a:lstStyle/>
          <a:p>
            <a:r>
              <a:rPr lang="en-US" dirty="0" smtClean="0"/>
              <a:t>   Writing Tips</a:t>
            </a:r>
            <a:endParaRPr lang="en-US" dirty="0"/>
          </a:p>
        </p:txBody>
      </p:sp>
      <p:sp>
        <p:nvSpPr>
          <p:cNvPr id="3" name="Subtitle 2"/>
          <p:cNvSpPr>
            <a:spLocks noGrp="1"/>
          </p:cNvSpPr>
          <p:nvPr>
            <p:ph type="subTitle" idx="1"/>
          </p:nvPr>
        </p:nvSpPr>
        <p:spPr>
          <a:xfrm>
            <a:off x="1212277" y="3099338"/>
            <a:ext cx="6511131" cy="329259"/>
          </a:xfrm>
        </p:spPr>
        <p:txBody>
          <a:bodyPr>
            <a:noAutofit/>
          </a:bodyPr>
          <a:lstStyle/>
          <a:p>
            <a:r>
              <a:rPr lang="en-US" sz="2000" dirty="0" smtClean="0"/>
              <a:t>   Year 10</a:t>
            </a:r>
            <a:endParaRPr lang="en-US" sz="2000" dirty="0"/>
          </a:p>
        </p:txBody>
      </p:sp>
    </p:spTree>
    <p:extLst>
      <p:ext uri="{BB962C8B-B14F-4D97-AF65-F5344CB8AC3E}">
        <p14:creationId xmlns:p14="http://schemas.microsoft.com/office/powerpoint/2010/main" val="396725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Presenting a Quotation</a:t>
            </a:r>
          </a:p>
        </p:txBody>
      </p:sp>
      <p:sp>
        <p:nvSpPr>
          <p:cNvPr id="5" name="TextBox 4"/>
          <p:cNvSpPr txBox="1"/>
          <p:nvPr/>
        </p:nvSpPr>
        <p:spPr>
          <a:xfrm>
            <a:off x="822960" y="1043157"/>
            <a:ext cx="7520940" cy="2554545"/>
          </a:xfrm>
          <a:prstGeom prst="rect">
            <a:avLst/>
          </a:prstGeom>
          <a:noFill/>
        </p:spPr>
        <p:txBody>
          <a:bodyPr wrap="square" rtlCol="0">
            <a:spAutoFit/>
          </a:bodyPr>
          <a:lstStyle/>
          <a:p>
            <a:r>
              <a:rPr lang="en-US" sz="2500" b="1" dirty="0" smtClean="0"/>
              <a:t>“Weave” the quote into your own sentence like this:</a:t>
            </a:r>
            <a:endParaRPr lang="en-US" sz="2500" b="1" dirty="0"/>
          </a:p>
          <a:p>
            <a:endParaRPr lang="en-US" sz="1000" dirty="0"/>
          </a:p>
          <a:p>
            <a:r>
              <a:rPr lang="en-US" sz="2500" dirty="0" smtClean="0">
                <a:solidFill>
                  <a:schemeClr val="tx1">
                    <a:lumMod val="50000"/>
                    <a:lumOff val="50000"/>
                  </a:schemeClr>
                </a:solidFill>
              </a:rPr>
              <a:t>After all, Gatsby </a:t>
            </a:r>
            <a:r>
              <a:rPr lang="en-US" sz="2500" dirty="0">
                <a:solidFill>
                  <a:schemeClr val="tx1">
                    <a:lumMod val="50000"/>
                    <a:lumOff val="50000"/>
                  </a:schemeClr>
                </a:solidFill>
              </a:rPr>
              <a:t>has spent five years building himself </a:t>
            </a:r>
            <a:r>
              <a:rPr lang="en-US" sz="2500" dirty="0" smtClean="0">
                <a:solidFill>
                  <a:schemeClr val="tx1">
                    <a:lumMod val="50000"/>
                    <a:lumOff val="50000"/>
                  </a:schemeClr>
                </a:solidFill>
              </a:rPr>
              <a:t>up </a:t>
            </a:r>
            <a:r>
              <a:rPr lang="en-US" sz="2500" dirty="0">
                <a:solidFill>
                  <a:schemeClr val="tx1">
                    <a:lumMod val="50000"/>
                    <a:lumOff val="50000"/>
                  </a:schemeClr>
                </a:solidFill>
              </a:rPr>
              <a:t>to reunite with </a:t>
            </a:r>
            <a:r>
              <a:rPr lang="en-US" sz="2500" dirty="0" smtClean="0">
                <a:solidFill>
                  <a:schemeClr val="tx1">
                    <a:lumMod val="50000"/>
                    <a:lumOff val="50000"/>
                  </a:schemeClr>
                </a:solidFill>
              </a:rPr>
              <a:t>Daisy. </a:t>
            </a:r>
            <a:r>
              <a:rPr lang="en-US" sz="2500" b="1" dirty="0" smtClean="0">
                <a:solidFill>
                  <a:srgbClr val="0000FF"/>
                </a:solidFill>
              </a:rPr>
              <a:t>Nick notes that</a:t>
            </a:r>
            <a:r>
              <a:rPr lang="en-US" sz="2500" b="1" dirty="0" smtClean="0">
                <a:solidFill>
                  <a:schemeClr val="accent3">
                    <a:lumMod val="75000"/>
                  </a:schemeClr>
                </a:solidFill>
              </a:rPr>
              <a:t> </a:t>
            </a:r>
            <a:r>
              <a:rPr lang="en-US" sz="2500" dirty="0" smtClean="0"/>
              <a:t>“Daisy tumbled short of his dreams – not through her own fault, but because of the colossal vitality of his illusion” </a:t>
            </a:r>
            <a:r>
              <a:rPr lang="en-US" sz="2500" dirty="0" smtClean="0">
                <a:solidFill>
                  <a:srgbClr val="7F7F7F"/>
                </a:solidFill>
              </a:rPr>
              <a:t>(97). The quote shows that Daisy . . . </a:t>
            </a:r>
            <a:endParaRPr lang="en-US" dirty="0">
              <a:solidFill>
                <a:srgbClr val="7F7F7F"/>
              </a:solidFill>
            </a:endParaRPr>
          </a:p>
        </p:txBody>
      </p:sp>
      <p:sp>
        <p:nvSpPr>
          <p:cNvPr id="4" name="Bent-Up Arrow 3"/>
          <p:cNvSpPr/>
          <p:nvPr/>
        </p:nvSpPr>
        <p:spPr>
          <a:xfrm>
            <a:off x="4702411" y="2403795"/>
            <a:ext cx="665293" cy="2071195"/>
          </a:xfrm>
          <a:prstGeom prst="bentUpArrow">
            <a:avLst/>
          </a:prstGeom>
          <a:solidFill>
            <a:schemeClr val="accent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436425" y="4059491"/>
            <a:ext cx="3780076" cy="830997"/>
          </a:xfrm>
          <a:prstGeom prst="rect">
            <a:avLst/>
          </a:prstGeom>
          <a:noFill/>
        </p:spPr>
        <p:txBody>
          <a:bodyPr wrap="square" rtlCol="0">
            <a:spAutoFit/>
          </a:bodyPr>
          <a:lstStyle/>
          <a:p>
            <a:r>
              <a:rPr lang="en-US" sz="2400" dirty="0" smtClean="0">
                <a:latin typeface="Times New Roman"/>
                <a:cs typeface="Times New Roman"/>
              </a:rPr>
              <a:t>You must use your own words to present the quote.</a:t>
            </a:r>
            <a:endParaRPr lang="en-US" sz="2400" dirty="0">
              <a:latin typeface="Times New Roman"/>
              <a:cs typeface="Times New Roman"/>
            </a:endParaRPr>
          </a:p>
        </p:txBody>
      </p:sp>
    </p:spTree>
    <p:extLst>
      <p:ext uri="{BB962C8B-B14F-4D97-AF65-F5344CB8AC3E}">
        <p14:creationId xmlns:p14="http://schemas.microsoft.com/office/powerpoint/2010/main" val="2712117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a Quotation</a:t>
            </a:r>
            <a:endParaRPr lang="en-US" dirty="0"/>
          </a:p>
        </p:txBody>
      </p:sp>
      <p:sp>
        <p:nvSpPr>
          <p:cNvPr id="5" name="TextBox 4"/>
          <p:cNvSpPr txBox="1"/>
          <p:nvPr/>
        </p:nvSpPr>
        <p:spPr>
          <a:xfrm>
            <a:off x="822960" y="1043157"/>
            <a:ext cx="7520940" cy="2554545"/>
          </a:xfrm>
          <a:prstGeom prst="rect">
            <a:avLst/>
          </a:prstGeom>
          <a:noFill/>
        </p:spPr>
        <p:txBody>
          <a:bodyPr wrap="square" rtlCol="0">
            <a:spAutoFit/>
          </a:bodyPr>
          <a:lstStyle/>
          <a:p>
            <a:r>
              <a:rPr lang="en-US" sz="2500" b="1" dirty="0" smtClean="0"/>
              <a:t>Provide a page number for each quote:</a:t>
            </a:r>
            <a:endParaRPr lang="en-US" sz="2500" b="1" dirty="0"/>
          </a:p>
          <a:p>
            <a:endParaRPr lang="en-US" sz="1000" dirty="0"/>
          </a:p>
          <a:p>
            <a:r>
              <a:rPr lang="en-US" sz="2500" dirty="0" smtClean="0">
                <a:solidFill>
                  <a:srgbClr val="7F7F7F"/>
                </a:solidFill>
              </a:rPr>
              <a:t>After all, Gatsby </a:t>
            </a:r>
            <a:r>
              <a:rPr lang="en-US" sz="2500" dirty="0">
                <a:solidFill>
                  <a:srgbClr val="7F7F7F"/>
                </a:solidFill>
              </a:rPr>
              <a:t>has spent five years building himself </a:t>
            </a:r>
            <a:r>
              <a:rPr lang="en-US" sz="2500" dirty="0" smtClean="0">
                <a:solidFill>
                  <a:srgbClr val="7F7F7F"/>
                </a:solidFill>
              </a:rPr>
              <a:t>up </a:t>
            </a:r>
            <a:r>
              <a:rPr lang="en-US" sz="2500" dirty="0">
                <a:solidFill>
                  <a:srgbClr val="7F7F7F"/>
                </a:solidFill>
              </a:rPr>
              <a:t>to reunite with </a:t>
            </a:r>
            <a:r>
              <a:rPr lang="en-US" sz="2500" dirty="0" smtClean="0">
                <a:solidFill>
                  <a:srgbClr val="7F7F7F"/>
                </a:solidFill>
              </a:rPr>
              <a:t>Daisy. Nick notes that “Daisy tumbled short of his dreams – not through her own fault, but because of the colossal vitality of his illusion” </a:t>
            </a:r>
            <a:r>
              <a:rPr lang="en-US" sz="2500" b="1" dirty="0" smtClean="0">
                <a:solidFill>
                  <a:schemeClr val="tx2">
                    <a:lumMod val="75000"/>
                  </a:schemeClr>
                </a:solidFill>
              </a:rPr>
              <a:t>(97)</a:t>
            </a:r>
            <a:r>
              <a:rPr lang="en-US" sz="2500" dirty="0" smtClean="0"/>
              <a:t>. </a:t>
            </a:r>
            <a:r>
              <a:rPr lang="en-US" sz="2500" dirty="0" smtClean="0">
                <a:solidFill>
                  <a:schemeClr val="tx1">
                    <a:lumMod val="50000"/>
                    <a:lumOff val="50000"/>
                  </a:schemeClr>
                </a:solidFill>
              </a:rPr>
              <a:t>The quote shows that Daisy . . . </a:t>
            </a:r>
            <a:endParaRPr lang="en-US" dirty="0">
              <a:solidFill>
                <a:schemeClr val="tx1">
                  <a:lumMod val="50000"/>
                  <a:lumOff val="50000"/>
                </a:schemeClr>
              </a:solidFill>
            </a:endParaRPr>
          </a:p>
        </p:txBody>
      </p:sp>
      <p:sp>
        <p:nvSpPr>
          <p:cNvPr id="7" name="Bent-Up Arrow 6"/>
          <p:cNvSpPr/>
          <p:nvPr/>
        </p:nvSpPr>
        <p:spPr>
          <a:xfrm flipH="1">
            <a:off x="2162203" y="3597702"/>
            <a:ext cx="559450" cy="726107"/>
          </a:xfrm>
          <a:prstGeom prst="bentUpArrow">
            <a:avLst/>
          </a:prstGeom>
          <a:solidFill>
            <a:schemeClr val="accent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721652" y="4022331"/>
            <a:ext cx="6093481" cy="461665"/>
          </a:xfrm>
          <a:prstGeom prst="rect">
            <a:avLst/>
          </a:prstGeom>
          <a:noFill/>
        </p:spPr>
        <p:txBody>
          <a:bodyPr wrap="square" rtlCol="0">
            <a:spAutoFit/>
          </a:bodyPr>
          <a:lstStyle/>
          <a:p>
            <a:r>
              <a:rPr lang="en-US" sz="2400" dirty="0" smtClean="0">
                <a:latin typeface="Times New Roman"/>
                <a:cs typeface="Times New Roman"/>
              </a:rPr>
              <a:t>Do it like this – not like this: (p. 97) or (pg. 97).</a:t>
            </a:r>
          </a:p>
        </p:txBody>
      </p:sp>
    </p:spTree>
    <p:extLst>
      <p:ext uri="{BB962C8B-B14F-4D97-AF65-F5344CB8AC3E}">
        <p14:creationId xmlns:p14="http://schemas.microsoft.com/office/powerpoint/2010/main" val="305812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use of a quotation</a:t>
            </a:r>
          </a:p>
        </p:txBody>
      </p:sp>
      <p:sp>
        <p:nvSpPr>
          <p:cNvPr id="5" name="TextBox 4"/>
          <p:cNvSpPr txBox="1"/>
          <p:nvPr/>
        </p:nvSpPr>
        <p:spPr>
          <a:xfrm>
            <a:off x="822959" y="1043157"/>
            <a:ext cx="7520941" cy="2169825"/>
          </a:xfrm>
          <a:prstGeom prst="rect">
            <a:avLst/>
          </a:prstGeom>
          <a:noFill/>
        </p:spPr>
        <p:txBody>
          <a:bodyPr wrap="square" rtlCol="0">
            <a:spAutoFit/>
          </a:bodyPr>
          <a:lstStyle/>
          <a:p>
            <a:r>
              <a:rPr lang="en-US" sz="2500" b="1" dirty="0" smtClean="0"/>
              <a:t>Do not present a quote without discussing it:</a:t>
            </a:r>
            <a:endParaRPr lang="en-US" sz="2500" b="1" dirty="0"/>
          </a:p>
          <a:p>
            <a:endParaRPr lang="en-US" sz="1000" dirty="0"/>
          </a:p>
          <a:p>
            <a:r>
              <a:rPr lang="en-US" sz="2500" dirty="0" smtClean="0">
                <a:solidFill>
                  <a:srgbClr val="7F7F7F"/>
                </a:solidFill>
              </a:rPr>
              <a:t>Nick watches Gatsby closely, and he sees that </a:t>
            </a:r>
            <a:r>
              <a:rPr lang="en-US" sz="2500" dirty="0" smtClean="0">
                <a:solidFill>
                  <a:schemeClr val="accent5">
                    <a:lumMod val="75000"/>
                  </a:schemeClr>
                </a:solidFill>
              </a:rPr>
              <a:t>“the colossal significance of that light had now vanished forever”</a:t>
            </a:r>
            <a:r>
              <a:rPr lang="en-US" sz="2500" dirty="0" smtClean="0">
                <a:solidFill>
                  <a:srgbClr val="7F7F7F"/>
                </a:solidFill>
              </a:rPr>
              <a:t> (94). Another reason Gatsby is unfulfilled is . . .</a:t>
            </a:r>
            <a:endParaRPr lang="en-US" dirty="0">
              <a:solidFill>
                <a:schemeClr val="tx1">
                  <a:lumMod val="50000"/>
                  <a:lumOff val="50000"/>
                </a:schemeClr>
              </a:solidFill>
            </a:endParaRPr>
          </a:p>
        </p:txBody>
      </p:sp>
      <p:sp>
        <p:nvSpPr>
          <p:cNvPr id="7" name="Bent-Up Arrow 6"/>
          <p:cNvSpPr/>
          <p:nvPr/>
        </p:nvSpPr>
        <p:spPr>
          <a:xfrm flipH="1">
            <a:off x="1602753" y="2849928"/>
            <a:ext cx="559450" cy="1172403"/>
          </a:xfrm>
          <a:prstGeom prst="bentUpArrow">
            <a:avLst/>
          </a:prstGeom>
          <a:solidFill>
            <a:schemeClr val="accent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250419" y="3422167"/>
            <a:ext cx="6337910" cy="1200328"/>
          </a:xfrm>
          <a:prstGeom prst="rect">
            <a:avLst/>
          </a:prstGeom>
          <a:noFill/>
        </p:spPr>
        <p:txBody>
          <a:bodyPr wrap="square" rtlCol="0">
            <a:spAutoFit/>
          </a:bodyPr>
          <a:lstStyle/>
          <a:p>
            <a:r>
              <a:rPr lang="en-US" sz="2400" dirty="0" smtClean="0">
                <a:latin typeface="Times New Roman"/>
                <a:cs typeface="Times New Roman"/>
              </a:rPr>
              <a:t>This is good textual evidence, but it</a:t>
            </a:r>
            <a:r>
              <a:rPr lang="fr-FR" sz="2400" dirty="0" smtClean="0">
                <a:latin typeface="Times New Roman"/>
                <a:cs typeface="Times New Roman"/>
              </a:rPr>
              <a:t>’</a:t>
            </a:r>
            <a:r>
              <a:rPr lang="en-US" sz="2400" dirty="0" smtClean="0">
                <a:latin typeface="Times New Roman"/>
                <a:cs typeface="Times New Roman"/>
              </a:rPr>
              <a:t>s not enough. I need to know why you’ve chosen this quote. Tell me how it supports the point you’re making.</a:t>
            </a:r>
          </a:p>
        </p:txBody>
      </p:sp>
    </p:spTree>
    <p:extLst>
      <p:ext uri="{BB962C8B-B14F-4D97-AF65-F5344CB8AC3E}">
        <p14:creationId xmlns:p14="http://schemas.microsoft.com/office/powerpoint/2010/main" val="2327480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135" y="365760"/>
            <a:ext cx="7572765" cy="548640"/>
          </a:xfrm>
        </p:spPr>
        <p:txBody>
          <a:bodyPr/>
          <a:lstStyle/>
          <a:p>
            <a:r>
              <a:rPr lang="en-US" dirty="0"/>
              <a:t>Making use of a quotation</a:t>
            </a:r>
          </a:p>
        </p:txBody>
      </p:sp>
      <p:sp>
        <p:nvSpPr>
          <p:cNvPr id="5" name="TextBox 4"/>
          <p:cNvSpPr txBox="1"/>
          <p:nvPr/>
        </p:nvSpPr>
        <p:spPr>
          <a:xfrm>
            <a:off x="771135" y="1043157"/>
            <a:ext cx="7572765" cy="3708708"/>
          </a:xfrm>
          <a:prstGeom prst="rect">
            <a:avLst/>
          </a:prstGeom>
          <a:noFill/>
        </p:spPr>
        <p:txBody>
          <a:bodyPr wrap="square" rtlCol="0">
            <a:spAutoFit/>
          </a:bodyPr>
          <a:lstStyle/>
          <a:p>
            <a:r>
              <a:rPr lang="en-US" sz="2500" b="1" dirty="0" smtClean="0"/>
              <a:t>Discuss the quote that you present:</a:t>
            </a:r>
            <a:endParaRPr lang="en-US" sz="2500" b="1" dirty="0"/>
          </a:p>
          <a:p>
            <a:endParaRPr lang="en-US" sz="1000" dirty="0"/>
          </a:p>
          <a:p>
            <a:r>
              <a:rPr lang="en-US" sz="2500" dirty="0" smtClean="0">
                <a:solidFill>
                  <a:srgbClr val="7F7F7F"/>
                </a:solidFill>
              </a:rPr>
              <a:t>Nick watches Gatsby closely, and he sees that </a:t>
            </a:r>
            <a:r>
              <a:rPr lang="en-US" sz="2500" u="sng" dirty="0" smtClean="0">
                <a:solidFill>
                  <a:schemeClr val="tx1">
                    <a:lumMod val="50000"/>
                    <a:lumOff val="50000"/>
                  </a:schemeClr>
                </a:solidFill>
              </a:rPr>
              <a:t>“the colossal significance of that light had now vanished forever”</a:t>
            </a:r>
            <a:r>
              <a:rPr lang="en-US" sz="2500" dirty="0" smtClean="0">
                <a:solidFill>
                  <a:schemeClr val="tx1">
                    <a:lumMod val="50000"/>
                    <a:lumOff val="50000"/>
                  </a:schemeClr>
                </a:solidFill>
              </a:rPr>
              <a:t> </a:t>
            </a:r>
            <a:r>
              <a:rPr lang="en-US" sz="2500" dirty="0" smtClean="0">
                <a:solidFill>
                  <a:srgbClr val="7F7F7F"/>
                </a:solidFill>
              </a:rPr>
              <a:t>(94). </a:t>
            </a:r>
            <a:r>
              <a:rPr lang="en-US" sz="2500" dirty="0" smtClean="0">
                <a:solidFill>
                  <a:srgbClr val="0000FF"/>
                </a:solidFill>
              </a:rPr>
              <a:t>In other words, by reuniting with Daisy, Gatsby has terminated the grand and wondrous dream that he has been chasing for five years. Now, Daisy no longer represents his hope and ambition; she is suddenly just a mere woman again. </a:t>
            </a:r>
            <a:r>
              <a:rPr lang="en-US" sz="2500" dirty="0" smtClean="0">
                <a:solidFill>
                  <a:srgbClr val="7F7F7F"/>
                </a:solidFill>
              </a:rPr>
              <a:t>Another reason Gatsby is unfulfilled is . . .</a:t>
            </a:r>
            <a:endParaRPr lang="en-US" dirty="0">
              <a:solidFill>
                <a:schemeClr val="tx1">
                  <a:lumMod val="50000"/>
                  <a:lumOff val="50000"/>
                </a:schemeClr>
              </a:solidFill>
            </a:endParaRPr>
          </a:p>
        </p:txBody>
      </p:sp>
    </p:spTree>
    <p:extLst>
      <p:ext uri="{BB962C8B-B14F-4D97-AF65-F5344CB8AC3E}">
        <p14:creationId xmlns:p14="http://schemas.microsoft.com/office/powerpoint/2010/main" val="203427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500" b="0" dirty="0" smtClean="0"/>
              <a:t>Spell out numbers ranging from zero to nine.</a:t>
            </a:r>
          </a:p>
          <a:p>
            <a:endParaRPr lang="en-US" sz="1000" b="0" dirty="0"/>
          </a:p>
          <a:p>
            <a:r>
              <a:rPr lang="en-US" sz="2500" b="0" dirty="0" smtClean="0"/>
              <a:t>Use actual numbers to write 10 onwards. </a:t>
            </a:r>
          </a:p>
          <a:p>
            <a:endParaRPr lang="en-US" sz="1000" b="0" dirty="0"/>
          </a:p>
          <a:p>
            <a:r>
              <a:rPr lang="en-US" sz="2500" b="0" dirty="0" smtClean="0"/>
              <a:t>Exceptions – </a:t>
            </a:r>
          </a:p>
          <a:p>
            <a:pPr>
              <a:buFont typeface="Wingdings" charset="2"/>
              <a:buChar char="§"/>
            </a:pPr>
            <a:r>
              <a:rPr lang="en-US" sz="2500" b="0" dirty="0" smtClean="0"/>
              <a:t>Dates: January 1, 2018</a:t>
            </a:r>
          </a:p>
          <a:p>
            <a:pPr>
              <a:buFont typeface="Wingdings" charset="2"/>
              <a:buChar char="§"/>
            </a:pPr>
            <a:r>
              <a:rPr lang="en-US" sz="2500" b="0" dirty="0" smtClean="0"/>
              <a:t>Chapter numbers: Chapter 7</a:t>
            </a:r>
          </a:p>
          <a:p>
            <a:pPr>
              <a:buFont typeface="Wingdings" charset="2"/>
              <a:buChar char="§"/>
            </a:pPr>
            <a:r>
              <a:rPr lang="en-US" sz="2500" b="0" dirty="0" smtClean="0"/>
              <a:t>At the start of a sentence: One-hundred cats cried.  </a:t>
            </a:r>
            <a:endParaRPr lang="en-US" sz="2500" b="0" dirty="0"/>
          </a:p>
        </p:txBody>
      </p:sp>
      <p:sp>
        <p:nvSpPr>
          <p:cNvPr id="4" name="Title 3"/>
          <p:cNvSpPr>
            <a:spLocks noGrp="1"/>
          </p:cNvSpPr>
          <p:nvPr>
            <p:ph type="title"/>
          </p:nvPr>
        </p:nvSpPr>
        <p:spPr/>
        <p:txBody>
          <a:bodyPr/>
          <a:lstStyle/>
          <a:p>
            <a:r>
              <a:rPr lang="en-US" dirty="0" smtClean="0"/>
              <a:t>numbers</a:t>
            </a:r>
            <a:endParaRPr lang="en-US" dirty="0"/>
          </a:p>
        </p:txBody>
      </p:sp>
    </p:spTree>
    <p:extLst>
      <p:ext uri="{BB962C8B-B14F-4D97-AF65-F5344CB8AC3E}">
        <p14:creationId xmlns:p14="http://schemas.microsoft.com/office/powerpoint/2010/main" val="446819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939" y="383801"/>
            <a:ext cx="7572765" cy="548640"/>
          </a:xfrm>
        </p:spPr>
        <p:txBody>
          <a:bodyPr/>
          <a:lstStyle/>
          <a:p>
            <a:r>
              <a:rPr lang="en-US" dirty="0" smtClean="0"/>
              <a:t>Opinions</a:t>
            </a:r>
            <a:endParaRPr lang="en-US" dirty="0"/>
          </a:p>
        </p:txBody>
      </p:sp>
      <p:sp>
        <p:nvSpPr>
          <p:cNvPr id="5" name="TextBox 4"/>
          <p:cNvSpPr txBox="1"/>
          <p:nvPr/>
        </p:nvSpPr>
        <p:spPr>
          <a:xfrm>
            <a:off x="1028180" y="1043157"/>
            <a:ext cx="7572765" cy="3323987"/>
          </a:xfrm>
          <a:prstGeom prst="rect">
            <a:avLst/>
          </a:prstGeom>
          <a:noFill/>
        </p:spPr>
        <p:txBody>
          <a:bodyPr wrap="square" rtlCol="0">
            <a:spAutoFit/>
          </a:bodyPr>
          <a:lstStyle/>
          <a:p>
            <a:r>
              <a:rPr lang="en-US" sz="2500" b="1" dirty="0" smtClean="0"/>
              <a:t>Unless an assignment specifically asks for your opinion, leave your personal thoughts out of your work:</a:t>
            </a:r>
            <a:endParaRPr lang="en-US" sz="2500" b="1" dirty="0"/>
          </a:p>
          <a:p>
            <a:endParaRPr lang="en-US" sz="1000" dirty="0" smtClean="0"/>
          </a:p>
          <a:p>
            <a:endParaRPr lang="en-US" sz="2300" dirty="0" smtClean="0"/>
          </a:p>
          <a:p>
            <a:r>
              <a:rPr lang="en-US" sz="2500" dirty="0" smtClean="0"/>
              <a:t>Gatsby isn’t satisfied at all. </a:t>
            </a:r>
            <a:r>
              <a:rPr lang="en-US" sz="2700" b="1" strike="sngStrike" dirty="0" smtClean="0">
                <a:solidFill>
                  <a:schemeClr val="accent5">
                    <a:lumMod val="75000"/>
                  </a:schemeClr>
                </a:solidFill>
              </a:rPr>
              <a:t>I think</a:t>
            </a:r>
            <a:r>
              <a:rPr lang="en-US" sz="2500" dirty="0" smtClean="0"/>
              <a:t> it’s because he has worked too hard and dreamed too much . . . </a:t>
            </a:r>
          </a:p>
          <a:p>
            <a:endParaRPr lang="en-US" sz="2500" dirty="0"/>
          </a:p>
          <a:p>
            <a:endParaRPr lang="en-US" sz="2500" dirty="0"/>
          </a:p>
          <a:p>
            <a:r>
              <a:rPr lang="en-US" sz="2500" dirty="0" smtClean="0"/>
              <a:t>Gatsby isn’t satisfied at all. He has worked too hard . . .</a:t>
            </a:r>
            <a:endParaRPr lang="en-US" sz="2500" dirty="0"/>
          </a:p>
        </p:txBody>
      </p:sp>
      <p:sp>
        <p:nvSpPr>
          <p:cNvPr id="4" name="Multiply 3"/>
          <p:cNvSpPr/>
          <p:nvPr/>
        </p:nvSpPr>
        <p:spPr>
          <a:xfrm>
            <a:off x="283360" y="2375363"/>
            <a:ext cx="937458" cy="891975"/>
          </a:xfrm>
          <a:prstGeom prst="mathMultiply">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17526" y="3543975"/>
            <a:ext cx="710654" cy="1015663"/>
          </a:xfrm>
          <a:prstGeom prst="rect">
            <a:avLst/>
          </a:prstGeom>
        </p:spPr>
        <p:txBody>
          <a:bodyPr wrap="square">
            <a:spAutoFit/>
          </a:bodyPr>
          <a:lstStyle/>
          <a:p>
            <a:r>
              <a:rPr lang="en-US" sz="6000" dirty="0">
                <a:solidFill>
                  <a:schemeClr val="tx2">
                    <a:lumMod val="60000"/>
                    <a:lumOff val="40000"/>
                  </a:schemeClr>
                </a:solidFill>
                <a:latin typeface="Zapf Dingbats"/>
                <a:ea typeface="Zapf Dingbats"/>
                <a:cs typeface="Zapf Dingbats"/>
              </a:rPr>
              <a:t>✔</a:t>
            </a:r>
            <a:endParaRPr lang="en-US" sz="6000" dirty="0">
              <a:solidFill>
                <a:schemeClr val="tx2">
                  <a:lumMod val="60000"/>
                  <a:lumOff val="40000"/>
                </a:schemeClr>
              </a:solidFill>
            </a:endParaRPr>
          </a:p>
        </p:txBody>
      </p:sp>
    </p:spTree>
    <p:extLst>
      <p:ext uri="{BB962C8B-B14F-4D97-AF65-F5344CB8AC3E}">
        <p14:creationId xmlns:p14="http://schemas.microsoft.com/office/powerpoint/2010/main" val="1752441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Verb tense</a:t>
            </a:r>
            <a:endParaRPr lang="en-US" dirty="0"/>
          </a:p>
        </p:txBody>
      </p:sp>
      <p:sp>
        <p:nvSpPr>
          <p:cNvPr id="5" name="TextBox 4"/>
          <p:cNvSpPr txBox="1"/>
          <p:nvPr/>
        </p:nvSpPr>
        <p:spPr>
          <a:xfrm>
            <a:off x="822960" y="1148984"/>
            <a:ext cx="7520940" cy="3862596"/>
          </a:xfrm>
          <a:prstGeom prst="rect">
            <a:avLst/>
          </a:prstGeom>
          <a:noFill/>
        </p:spPr>
        <p:txBody>
          <a:bodyPr wrap="square" rtlCol="0">
            <a:spAutoFit/>
          </a:bodyPr>
          <a:lstStyle/>
          <a:p>
            <a:r>
              <a:rPr lang="en-US" sz="2500" b="1" dirty="0"/>
              <a:t>We must use present tense to discuss the events in a </a:t>
            </a:r>
            <a:r>
              <a:rPr lang="en-US" sz="2500" b="1" dirty="0" smtClean="0"/>
              <a:t>novel:</a:t>
            </a:r>
          </a:p>
          <a:p>
            <a:endParaRPr lang="en-US" sz="1000" dirty="0"/>
          </a:p>
          <a:p>
            <a:r>
              <a:rPr lang="en-US" sz="2500" dirty="0" smtClean="0"/>
              <a:t>Gatsby </a:t>
            </a:r>
            <a:r>
              <a:rPr lang="en-US" sz="2500" strike="sngStrike" dirty="0" smtClean="0">
                <a:solidFill>
                  <a:srgbClr val="B89101"/>
                </a:solidFill>
              </a:rPr>
              <a:t>wasn’t</a:t>
            </a:r>
            <a:r>
              <a:rPr lang="en-US" sz="2500" dirty="0" smtClean="0">
                <a:solidFill>
                  <a:srgbClr val="B89101"/>
                </a:solidFill>
              </a:rPr>
              <a:t> isn’t </a:t>
            </a:r>
            <a:r>
              <a:rPr lang="en-US" sz="2500" dirty="0" smtClean="0"/>
              <a:t>sure of his feelings for Daisy. After putting so much effort into reuniting with her, she </a:t>
            </a:r>
            <a:r>
              <a:rPr lang="en-US" sz="2500" strike="sngStrike" dirty="0" smtClean="0">
                <a:solidFill>
                  <a:schemeClr val="accent2">
                    <a:lumMod val="75000"/>
                  </a:schemeClr>
                </a:solidFill>
              </a:rPr>
              <a:t>didn’t</a:t>
            </a:r>
            <a:r>
              <a:rPr lang="en-US" sz="2500" dirty="0" smtClean="0">
                <a:solidFill>
                  <a:schemeClr val="accent2">
                    <a:lumMod val="75000"/>
                  </a:schemeClr>
                </a:solidFill>
              </a:rPr>
              <a:t> doesn’t </a:t>
            </a:r>
            <a:r>
              <a:rPr lang="en-US" sz="2500" dirty="0" smtClean="0"/>
              <a:t>seem to match his expectations. </a:t>
            </a:r>
          </a:p>
          <a:p>
            <a:endParaRPr lang="en-US" sz="2500" dirty="0" smtClean="0"/>
          </a:p>
          <a:p>
            <a:r>
              <a:rPr lang="en-US" sz="2500" b="1" dirty="0" smtClean="0">
                <a:solidFill>
                  <a:schemeClr val="accent3">
                    <a:lumMod val="75000"/>
                  </a:schemeClr>
                </a:solidFill>
              </a:rPr>
              <a:t>Q: </a:t>
            </a:r>
            <a:r>
              <a:rPr lang="en-US" sz="2500" dirty="0" smtClean="0">
                <a:solidFill>
                  <a:schemeClr val="accent3">
                    <a:lumMod val="75000"/>
                  </a:schemeClr>
                </a:solidFill>
              </a:rPr>
              <a:t>Why must we do this?</a:t>
            </a:r>
          </a:p>
          <a:p>
            <a:endParaRPr lang="en-US" sz="1000" dirty="0"/>
          </a:p>
          <a:p>
            <a:r>
              <a:rPr lang="en-US" sz="2500" b="1" dirty="0" smtClean="0">
                <a:solidFill>
                  <a:srgbClr val="3D5185"/>
                </a:solidFill>
              </a:rPr>
              <a:t>A: </a:t>
            </a:r>
            <a:r>
              <a:rPr lang="en-US" sz="2500" dirty="0" smtClean="0">
                <a:solidFill>
                  <a:srgbClr val="3D5185"/>
                </a:solidFill>
              </a:rPr>
              <a:t>Since a novel is always “alive,” we must talk about it like it’s alive.</a:t>
            </a:r>
            <a:endParaRPr lang="en-US" sz="2500" dirty="0">
              <a:solidFill>
                <a:srgbClr val="3D5185"/>
              </a:solidFill>
            </a:endParaRPr>
          </a:p>
        </p:txBody>
      </p:sp>
    </p:spTree>
    <p:extLst>
      <p:ext uri="{BB962C8B-B14F-4D97-AF65-F5344CB8AC3E}">
        <p14:creationId xmlns:p14="http://schemas.microsoft.com/office/powerpoint/2010/main" val="127982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And, But, So</a:t>
            </a:r>
            <a:endParaRPr lang="en-US" dirty="0"/>
          </a:p>
        </p:txBody>
      </p:sp>
      <p:sp>
        <p:nvSpPr>
          <p:cNvPr id="5" name="TextBox 4"/>
          <p:cNvSpPr txBox="1"/>
          <p:nvPr/>
        </p:nvSpPr>
        <p:spPr>
          <a:xfrm>
            <a:off x="822960" y="1148984"/>
            <a:ext cx="7520940" cy="1015663"/>
          </a:xfrm>
          <a:prstGeom prst="rect">
            <a:avLst/>
          </a:prstGeom>
          <a:noFill/>
        </p:spPr>
        <p:txBody>
          <a:bodyPr wrap="square" rtlCol="0">
            <a:spAutoFit/>
          </a:bodyPr>
          <a:lstStyle/>
          <a:p>
            <a:r>
              <a:rPr lang="en-US" sz="2500" b="1" dirty="0" smtClean="0"/>
              <a:t>Do not use “And,” “But,” or “So” at the start of a sentence. Consider the alternatives:</a:t>
            </a:r>
          </a:p>
          <a:p>
            <a:endParaRPr lang="en-US" sz="1000" dirty="0" smtClean="0"/>
          </a:p>
        </p:txBody>
      </p:sp>
      <p:sp>
        <p:nvSpPr>
          <p:cNvPr id="2" name="TextBox 1"/>
          <p:cNvSpPr txBox="1"/>
          <p:nvPr/>
        </p:nvSpPr>
        <p:spPr>
          <a:xfrm>
            <a:off x="822960" y="2330948"/>
            <a:ext cx="2322062" cy="2785378"/>
          </a:xfrm>
          <a:prstGeom prst="rect">
            <a:avLst/>
          </a:prstGeom>
          <a:noFill/>
        </p:spPr>
        <p:txBody>
          <a:bodyPr wrap="square" rtlCol="0">
            <a:spAutoFit/>
          </a:bodyPr>
          <a:lstStyle/>
          <a:p>
            <a:r>
              <a:rPr lang="en-US" sz="2500" u="sng" dirty="0" smtClean="0">
                <a:solidFill>
                  <a:schemeClr val="accent6">
                    <a:lumMod val="50000"/>
                  </a:schemeClr>
                </a:solidFill>
              </a:rPr>
              <a:t>And</a:t>
            </a:r>
          </a:p>
          <a:p>
            <a:r>
              <a:rPr lang="en-US" sz="2500" dirty="0" smtClean="0">
                <a:solidFill>
                  <a:schemeClr val="accent6">
                    <a:lumMod val="50000"/>
                  </a:schemeClr>
                </a:solidFill>
              </a:rPr>
              <a:t>In addition,</a:t>
            </a:r>
          </a:p>
          <a:p>
            <a:r>
              <a:rPr lang="en-US" sz="2500" dirty="0" smtClean="0">
                <a:solidFill>
                  <a:schemeClr val="accent6">
                    <a:lumMod val="50000"/>
                  </a:schemeClr>
                </a:solidFill>
              </a:rPr>
              <a:t>Additionally,</a:t>
            </a:r>
          </a:p>
          <a:p>
            <a:r>
              <a:rPr lang="en-US" sz="2500" dirty="0" smtClean="0">
                <a:solidFill>
                  <a:schemeClr val="accent6">
                    <a:lumMod val="50000"/>
                  </a:schemeClr>
                </a:solidFill>
              </a:rPr>
              <a:t>Furthermore,</a:t>
            </a:r>
          </a:p>
          <a:p>
            <a:r>
              <a:rPr lang="en-US" sz="2500" dirty="0" smtClean="0">
                <a:solidFill>
                  <a:schemeClr val="accent6">
                    <a:lumMod val="50000"/>
                  </a:schemeClr>
                </a:solidFill>
              </a:rPr>
              <a:t>Moreover,</a:t>
            </a:r>
          </a:p>
          <a:p>
            <a:r>
              <a:rPr lang="en-US" sz="2500" dirty="0" smtClean="0">
                <a:solidFill>
                  <a:schemeClr val="accent6">
                    <a:lumMod val="50000"/>
                  </a:schemeClr>
                </a:solidFill>
              </a:rPr>
              <a:t>What is more,</a:t>
            </a:r>
          </a:p>
          <a:p>
            <a:endParaRPr lang="en-US" sz="2500" dirty="0"/>
          </a:p>
        </p:txBody>
      </p:sp>
      <p:sp>
        <p:nvSpPr>
          <p:cNvPr id="6" name="TextBox 5"/>
          <p:cNvSpPr txBox="1"/>
          <p:nvPr/>
        </p:nvSpPr>
        <p:spPr>
          <a:xfrm>
            <a:off x="3297422" y="2333690"/>
            <a:ext cx="2322062" cy="2785378"/>
          </a:xfrm>
          <a:prstGeom prst="rect">
            <a:avLst/>
          </a:prstGeom>
          <a:noFill/>
        </p:spPr>
        <p:txBody>
          <a:bodyPr wrap="square" rtlCol="0">
            <a:spAutoFit/>
          </a:bodyPr>
          <a:lstStyle/>
          <a:p>
            <a:r>
              <a:rPr lang="en-US" sz="2500" u="sng" dirty="0" smtClean="0">
                <a:solidFill>
                  <a:schemeClr val="accent6">
                    <a:lumMod val="50000"/>
                  </a:schemeClr>
                </a:solidFill>
              </a:rPr>
              <a:t>But</a:t>
            </a:r>
          </a:p>
          <a:p>
            <a:r>
              <a:rPr lang="en-US" sz="2500" dirty="0" smtClean="0">
                <a:solidFill>
                  <a:schemeClr val="accent6">
                    <a:lumMod val="50000"/>
                  </a:schemeClr>
                </a:solidFill>
              </a:rPr>
              <a:t>However, </a:t>
            </a:r>
          </a:p>
          <a:p>
            <a:r>
              <a:rPr lang="en-US" sz="2500" dirty="0" smtClean="0">
                <a:solidFill>
                  <a:schemeClr val="accent6">
                    <a:lumMod val="50000"/>
                  </a:schemeClr>
                </a:solidFill>
              </a:rPr>
              <a:t>Despite that, </a:t>
            </a:r>
          </a:p>
          <a:p>
            <a:r>
              <a:rPr lang="en-US" sz="2500" dirty="0" smtClean="0">
                <a:solidFill>
                  <a:schemeClr val="accent6">
                    <a:lumMod val="50000"/>
                  </a:schemeClr>
                </a:solidFill>
              </a:rPr>
              <a:t>In spite of that,</a:t>
            </a:r>
          </a:p>
          <a:p>
            <a:r>
              <a:rPr lang="en-US" sz="2500" dirty="0" smtClean="0">
                <a:solidFill>
                  <a:schemeClr val="accent6">
                    <a:lumMod val="50000"/>
                  </a:schemeClr>
                </a:solidFill>
              </a:rPr>
              <a:t>Nevertheless,</a:t>
            </a:r>
          </a:p>
          <a:p>
            <a:r>
              <a:rPr lang="en-US" sz="2500" dirty="0" smtClean="0">
                <a:solidFill>
                  <a:schemeClr val="accent6">
                    <a:lumMod val="50000"/>
                  </a:schemeClr>
                </a:solidFill>
              </a:rPr>
              <a:t>In contrast, </a:t>
            </a:r>
          </a:p>
          <a:p>
            <a:endParaRPr lang="en-US" sz="2500" dirty="0"/>
          </a:p>
        </p:txBody>
      </p:sp>
      <p:sp>
        <p:nvSpPr>
          <p:cNvPr id="7" name="TextBox 6"/>
          <p:cNvSpPr txBox="1"/>
          <p:nvPr/>
        </p:nvSpPr>
        <p:spPr>
          <a:xfrm>
            <a:off x="5892846" y="2330948"/>
            <a:ext cx="2572016" cy="3170099"/>
          </a:xfrm>
          <a:prstGeom prst="rect">
            <a:avLst/>
          </a:prstGeom>
          <a:noFill/>
        </p:spPr>
        <p:txBody>
          <a:bodyPr wrap="square" rtlCol="0">
            <a:spAutoFit/>
          </a:bodyPr>
          <a:lstStyle/>
          <a:p>
            <a:r>
              <a:rPr lang="en-US" sz="2500" u="sng" dirty="0" smtClean="0">
                <a:solidFill>
                  <a:schemeClr val="accent6">
                    <a:lumMod val="50000"/>
                  </a:schemeClr>
                </a:solidFill>
              </a:rPr>
              <a:t>So</a:t>
            </a:r>
          </a:p>
          <a:p>
            <a:r>
              <a:rPr lang="en-US" sz="2500" dirty="0" smtClean="0">
                <a:solidFill>
                  <a:schemeClr val="accent6">
                    <a:lumMod val="50000"/>
                  </a:schemeClr>
                </a:solidFill>
              </a:rPr>
              <a:t>Thus,</a:t>
            </a:r>
          </a:p>
          <a:p>
            <a:r>
              <a:rPr lang="en-US" sz="2500" dirty="0" smtClean="0">
                <a:solidFill>
                  <a:schemeClr val="accent6">
                    <a:lumMod val="50000"/>
                  </a:schemeClr>
                </a:solidFill>
              </a:rPr>
              <a:t>As a result,</a:t>
            </a:r>
          </a:p>
          <a:p>
            <a:r>
              <a:rPr lang="en-US" sz="2500" dirty="0" smtClean="0">
                <a:solidFill>
                  <a:schemeClr val="accent6">
                    <a:lumMod val="50000"/>
                  </a:schemeClr>
                </a:solidFill>
              </a:rPr>
              <a:t>Consequently,</a:t>
            </a:r>
          </a:p>
          <a:p>
            <a:r>
              <a:rPr lang="en-US" sz="2500" dirty="0" smtClean="0">
                <a:solidFill>
                  <a:schemeClr val="accent6">
                    <a:lumMod val="50000"/>
                  </a:schemeClr>
                </a:solidFill>
              </a:rPr>
              <a:t>For this reason,</a:t>
            </a:r>
          </a:p>
          <a:p>
            <a:r>
              <a:rPr lang="en-US" sz="2500" dirty="0" smtClean="0">
                <a:solidFill>
                  <a:schemeClr val="accent6">
                    <a:lumMod val="50000"/>
                  </a:schemeClr>
                </a:solidFill>
              </a:rPr>
              <a:t>Because of this,</a:t>
            </a:r>
          </a:p>
          <a:p>
            <a:endParaRPr lang="en-US" sz="2500" dirty="0" smtClean="0"/>
          </a:p>
          <a:p>
            <a:endParaRPr lang="en-US" sz="2500" dirty="0"/>
          </a:p>
        </p:txBody>
      </p:sp>
    </p:spTree>
    <p:extLst>
      <p:ext uri="{BB962C8B-B14F-4D97-AF65-F5344CB8AC3E}">
        <p14:creationId xmlns:p14="http://schemas.microsoft.com/office/powerpoint/2010/main" val="1677981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1100628"/>
            <a:ext cx="7754425" cy="794603"/>
          </a:xfrm>
        </p:spPr>
        <p:txBody>
          <a:bodyPr>
            <a:normAutofit/>
          </a:bodyPr>
          <a:lstStyle/>
          <a:p>
            <a:r>
              <a:rPr lang="en-US" sz="2500" b="0" dirty="0" smtClean="0"/>
              <a:t>In English, an ellipsis consists of three dots, not six: </a:t>
            </a:r>
            <a:r>
              <a:rPr lang="en-US" sz="3500" dirty="0" smtClean="0">
                <a:solidFill>
                  <a:schemeClr val="tx2">
                    <a:lumMod val="60000"/>
                    <a:lumOff val="40000"/>
                  </a:schemeClr>
                </a:solidFill>
              </a:rPr>
              <a:t>. . .</a:t>
            </a:r>
          </a:p>
          <a:p>
            <a:endParaRPr lang="en-US" sz="2500" dirty="0">
              <a:solidFill>
                <a:schemeClr val="tx2">
                  <a:lumMod val="60000"/>
                  <a:lumOff val="40000"/>
                </a:schemeClr>
              </a:solidFill>
            </a:endParaRPr>
          </a:p>
        </p:txBody>
      </p:sp>
      <p:sp>
        <p:nvSpPr>
          <p:cNvPr id="4" name="Title 3"/>
          <p:cNvSpPr>
            <a:spLocks noGrp="1"/>
          </p:cNvSpPr>
          <p:nvPr>
            <p:ph type="title"/>
          </p:nvPr>
        </p:nvSpPr>
        <p:spPr/>
        <p:txBody>
          <a:bodyPr/>
          <a:lstStyle/>
          <a:p>
            <a:r>
              <a:rPr lang="en-US" dirty="0" smtClean="0"/>
              <a:t>Ellipsis</a:t>
            </a:r>
            <a:endParaRPr lang="en-US" dirty="0"/>
          </a:p>
        </p:txBody>
      </p:sp>
    </p:spTree>
    <p:extLst>
      <p:ext uri="{BB962C8B-B14F-4D97-AF65-F5344CB8AC3E}">
        <p14:creationId xmlns:p14="http://schemas.microsoft.com/office/powerpoint/2010/main" val="1149358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154" y="365760"/>
            <a:ext cx="7520940" cy="548640"/>
          </a:xfrm>
        </p:spPr>
        <p:txBody>
          <a:bodyPr/>
          <a:lstStyle/>
          <a:p>
            <a:r>
              <a:rPr lang="en-US" dirty="0" smtClean="0"/>
              <a:t>Shortening a quotation</a:t>
            </a:r>
            <a:endParaRPr lang="en-US" dirty="0"/>
          </a:p>
        </p:txBody>
      </p:sp>
      <p:sp>
        <p:nvSpPr>
          <p:cNvPr id="2" name="TextBox 1"/>
          <p:cNvSpPr txBox="1"/>
          <p:nvPr/>
        </p:nvSpPr>
        <p:spPr>
          <a:xfrm>
            <a:off x="586154" y="1012093"/>
            <a:ext cx="8030308" cy="3554819"/>
          </a:xfrm>
          <a:prstGeom prst="rect">
            <a:avLst/>
          </a:prstGeom>
          <a:noFill/>
        </p:spPr>
        <p:txBody>
          <a:bodyPr wrap="square" rtlCol="0">
            <a:spAutoFit/>
          </a:bodyPr>
          <a:lstStyle/>
          <a:p>
            <a:r>
              <a:rPr lang="en-US" sz="2500" dirty="0" smtClean="0"/>
              <a:t>A </a:t>
            </a:r>
            <a:r>
              <a:rPr lang="en-US" sz="2500" dirty="0"/>
              <a:t>shortened quote must make sense when </a:t>
            </a:r>
            <a:r>
              <a:rPr lang="en-US" sz="2500" dirty="0" smtClean="0"/>
              <a:t>you </a:t>
            </a:r>
            <a:r>
              <a:rPr lang="en-US" sz="2500" dirty="0"/>
              <a:t>read it straight through from beginning to end</a:t>
            </a:r>
            <a:r>
              <a:rPr lang="en-US" sz="2500" dirty="0" smtClean="0"/>
              <a:t>.</a:t>
            </a:r>
          </a:p>
          <a:p>
            <a:endParaRPr lang="en-US" sz="2500" dirty="0"/>
          </a:p>
          <a:p>
            <a:r>
              <a:rPr lang="en-US" sz="2500" dirty="0" smtClean="0">
                <a:solidFill>
                  <a:srgbClr val="526DB0"/>
                </a:solidFill>
              </a:rPr>
              <a:t>Full quote: </a:t>
            </a:r>
            <a:r>
              <a:rPr lang="en-US" sz="2500" dirty="0" smtClean="0"/>
              <a:t>“Daisy tumbled short of his dreams</a:t>
            </a:r>
            <a:r>
              <a:rPr lang="en-US" sz="2500" strike="sngStrike" dirty="0" smtClean="0">
                <a:solidFill>
                  <a:schemeClr val="bg1">
                    <a:lumMod val="65000"/>
                  </a:schemeClr>
                </a:solidFill>
              </a:rPr>
              <a:t> </a:t>
            </a:r>
            <a:r>
              <a:rPr lang="mr-IN" sz="2500" strike="sngStrike" dirty="0" smtClean="0">
                <a:solidFill>
                  <a:srgbClr val="A6A6A6"/>
                </a:solidFill>
              </a:rPr>
              <a:t>–</a:t>
            </a:r>
            <a:r>
              <a:rPr lang="en-US" sz="2500" strike="sngStrike" dirty="0" smtClean="0">
                <a:solidFill>
                  <a:srgbClr val="A6A6A6"/>
                </a:solidFill>
              </a:rPr>
              <a:t> not through her own fault, but</a:t>
            </a:r>
            <a:r>
              <a:rPr lang="en-US" sz="2500" dirty="0" smtClean="0"/>
              <a:t> because of the colossal vitality of his illusion” (97).</a:t>
            </a:r>
          </a:p>
          <a:p>
            <a:endParaRPr lang="en-US" sz="1500" dirty="0"/>
          </a:p>
          <a:p>
            <a:r>
              <a:rPr lang="en-US" sz="2500" dirty="0" smtClean="0">
                <a:solidFill>
                  <a:srgbClr val="526DB0"/>
                </a:solidFill>
              </a:rPr>
              <a:t>Shortened quote: </a:t>
            </a:r>
            <a:r>
              <a:rPr lang="en-US" sz="2500" dirty="0" smtClean="0"/>
              <a:t>“Daisy </a:t>
            </a:r>
            <a:r>
              <a:rPr lang="en-US" sz="2500" dirty="0"/>
              <a:t>tumbled short of his </a:t>
            </a:r>
            <a:r>
              <a:rPr lang="en-US" sz="2500" dirty="0" smtClean="0"/>
              <a:t>dreams </a:t>
            </a:r>
            <a:r>
              <a:rPr lang="en-US" sz="3500" b="1" dirty="0" smtClean="0">
                <a:solidFill>
                  <a:srgbClr val="E67C7F"/>
                </a:solidFill>
              </a:rPr>
              <a:t>. . . </a:t>
            </a:r>
            <a:r>
              <a:rPr lang="en-US" sz="2500" dirty="0"/>
              <a:t>because of the colossal vitality of his illusion” (97).</a:t>
            </a:r>
          </a:p>
        </p:txBody>
      </p:sp>
    </p:spTree>
    <p:extLst>
      <p:ext uri="{BB962C8B-B14F-4D97-AF65-F5344CB8AC3E}">
        <p14:creationId xmlns:p14="http://schemas.microsoft.com/office/powerpoint/2010/main" val="983957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154" y="365760"/>
            <a:ext cx="7520940" cy="548640"/>
          </a:xfrm>
        </p:spPr>
        <p:txBody>
          <a:bodyPr/>
          <a:lstStyle/>
          <a:p>
            <a:r>
              <a:rPr lang="en-US" dirty="0" smtClean="0"/>
              <a:t>Shortening a quotation</a:t>
            </a:r>
            <a:endParaRPr lang="en-US" dirty="0"/>
          </a:p>
        </p:txBody>
      </p:sp>
      <p:sp>
        <p:nvSpPr>
          <p:cNvPr id="2" name="TextBox 1"/>
          <p:cNvSpPr txBox="1"/>
          <p:nvPr/>
        </p:nvSpPr>
        <p:spPr>
          <a:xfrm>
            <a:off x="586154" y="1012093"/>
            <a:ext cx="8030308" cy="3554819"/>
          </a:xfrm>
          <a:prstGeom prst="rect">
            <a:avLst/>
          </a:prstGeom>
          <a:noFill/>
        </p:spPr>
        <p:txBody>
          <a:bodyPr wrap="square" rtlCol="0">
            <a:spAutoFit/>
          </a:bodyPr>
          <a:lstStyle/>
          <a:p>
            <a:r>
              <a:rPr lang="en-US" sz="2500" dirty="0" smtClean="0"/>
              <a:t>A </a:t>
            </a:r>
            <a:r>
              <a:rPr lang="en-US" sz="2500" dirty="0"/>
              <a:t>shortened quote must make sense when </a:t>
            </a:r>
            <a:r>
              <a:rPr lang="en-US" sz="2500" dirty="0" smtClean="0"/>
              <a:t>you </a:t>
            </a:r>
            <a:r>
              <a:rPr lang="en-US" sz="2500" dirty="0"/>
              <a:t>read it straight through from beginning to end</a:t>
            </a:r>
            <a:r>
              <a:rPr lang="en-US" sz="2500" dirty="0" smtClean="0"/>
              <a:t>.</a:t>
            </a:r>
          </a:p>
          <a:p>
            <a:endParaRPr lang="en-US" sz="2500" dirty="0"/>
          </a:p>
          <a:p>
            <a:r>
              <a:rPr lang="en-US" sz="2500" dirty="0" smtClean="0">
                <a:solidFill>
                  <a:srgbClr val="526DB0"/>
                </a:solidFill>
              </a:rPr>
              <a:t>Full quote: </a:t>
            </a:r>
            <a:r>
              <a:rPr lang="en-US" sz="2500" dirty="0" smtClean="0"/>
              <a:t>“Daisy tumbled </a:t>
            </a:r>
            <a:r>
              <a:rPr lang="en-US" sz="2500" strike="sngStrike" dirty="0" smtClean="0">
                <a:solidFill>
                  <a:srgbClr val="A6A6A6"/>
                </a:solidFill>
              </a:rPr>
              <a:t>short of his dreams </a:t>
            </a:r>
            <a:r>
              <a:rPr lang="mr-IN" sz="2500" strike="sngStrike" dirty="0" smtClean="0">
                <a:solidFill>
                  <a:srgbClr val="A6A6A6"/>
                </a:solidFill>
              </a:rPr>
              <a:t>–</a:t>
            </a:r>
            <a:r>
              <a:rPr lang="en-US" sz="2500" strike="sngStrike" dirty="0" smtClean="0">
                <a:solidFill>
                  <a:srgbClr val="A6A6A6"/>
                </a:solidFill>
              </a:rPr>
              <a:t> not through her own fault, but because of the colossal vitality of</a:t>
            </a:r>
            <a:r>
              <a:rPr lang="en-US" sz="2500" dirty="0" smtClean="0"/>
              <a:t> his illusion” (97).</a:t>
            </a:r>
          </a:p>
          <a:p>
            <a:endParaRPr lang="en-US" sz="1500" dirty="0"/>
          </a:p>
          <a:p>
            <a:r>
              <a:rPr lang="en-US" sz="2500" dirty="0" smtClean="0">
                <a:solidFill>
                  <a:srgbClr val="526DB0"/>
                </a:solidFill>
              </a:rPr>
              <a:t>A really horrible shortened quote: </a:t>
            </a:r>
            <a:r>
              <a:rPr lang="en-US" sz="2500" dirty="0" smtClean="0"/>
              <a:t>“Daisy tumbled </a:t>
            </a:r>
            <a:r>
              <a:rPr lang="en-US" sz="3500" b="1" dirty="0" smtClean="0">
                <a:solidFill>
                  <a:srgbClr val="E67C7F"/>
                </a:solidFill>
              </a:rPr>
              <a:t>. . . </a:t>
            </a:r>
            <a:r>
              <a:rPr lang="en-US" sz="2500" dirty="0" smtClean="0"/>
              <a:t>his </a:t>
            </a:r>
            <a:r>
              <a:rPr lang="en-US" sz="2500" dirty="0"/>
              <a:t>illusion” (97).</a:t>
            </a:r>
          </a:p>
        </p:txBody>
      </p:sp>
      <p:sp>
        <p:nvSpPr>
          <p:cNvPr id="3" name="Up Arrow 2"/>
          <p:cNvSpPr/>
          <p:nvPr/>
        </p:nvSpPr>
        <p:spPr>
          <a:xfrm>
            <a:off x="5431694" y="4141191"/>
            <a:ext cx="468923" cy="1437519"/>
          </a:xfrm>
          <a:prstGeom prst="upArrow">
            <a:avLst/>
          </a:prstGeom>
          <a:solidFill>
            <a:schemeClr val="accent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839309" y="5588958"/>
            <a:ext cx="4122616" cy="477054"/>
          </a:xfrm>
          <a:prstGeom prst="rect">
            <a:avLst/>
          </a:prstGeom>
          <a:noFill/>
        </p:spPr>
        <p:txBody>
          <a:bodyPr wrap="square" rtlCol="0">
            <a:spAutoFit/>
          </a:bodyPr>
          <a:lstStyle/>
          <a:p>
            <a:r>
              <a:rPr lang="en-US" sz="2500" dirty="0" smtClean="0"/>
              <a:t>What does this even mean?!</a:t>
            </a:r>
            <a:endParaRPr lang="en-US" sz="2500" dirty="0"/>
          </a:p>
        </p:txBody>
      </p:sp>
    </p:spTree>
    <p:extLst>
      <p:ext uri="{BB962C8B-B14F-4D97-AF65-F5344CB8AC3E}">
        <p14:creationId xmlns:p14="http://schemas.microsoft.com/office/powerpoint/2010/main" val="123572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Presenting a Quotation</a:t>
            </a:r>
          </a:p>
        </p:txBody>
      </p:sp>
      <p:sp>
        <p:nvSpPr>
          <p:cNvPr id="5" name="TextBox 4"/>
          <p:cNvSpPr txBox="1"/>
          <p:nvPr/>
        </p:nvSpPr>
        <p:spPr>
          <a:xfrm>
            <a:off x="822960" y="1043157"/>
            <a:ext cx="7520940" cy="2831544"/>
          </a:xfrm>
          <a:prstGeom prst="rect">
            <a:avLst/>
          </a:prstGeom>
          <a:noFill/>
        </p:spPr>
        <p:txBody>
          <a:bodyPr wrap="square" rtlCol="0">
            <a:spAutoFit/>
          </a:bodyPr>
          <a:lstStyle/>
          <a:p>
            <a:r>
              <a:rPr lang="en-US" sz="2500" b="1" dirty="0"/>
              <a:t>Do not present a quote in </a:t>
            </a:r>
            <a:r>
              <a:rPr lang="en-US" sz="2500" b="1" dirty="0" smtClean="0"/>
              <a:t>isolation like this:</a:t>
            </a:r>
            <a:endParaRPr lang="en-US" sz="2500" b="1" dirty="0"/>
          </a:p>
          <a:p>
            <a:endParaRPr lang="en-US" sz="1000" dirty="0"/>
          </a:p>
          <a:p>
            <a:r>
              <a:rPr lang="en-US" sz="2500" dirty="0" smtClean="0">
                <a:solidFill>
                  <a:schemeClr val="tx1">
                    <a:lumMod val="50000"/>
                    <a:lumOff val="50000"/>
                  </a:schemeClr>
                </a:solidFill>
              </a:rPr>
              <a:t>After all, Gatsby </a:t>
            </a:r>
            <a:r>
              <a:rPr lang="en-US" sz="2500" dirty="0">
                <a:solidFill>
                  <a:schemeClr val="tx1">
                    <a:lumMod val="50000"/>
                    <a:lumOff val="50000"/>
                  </a:schemeClr>
                </a:solidFill>
              </a:rPr>
              <a:t>has spent five years building himself </a:t>
            </a:r>
            <a:r>
              <a:rPr lang="en-US" sz="2500" dirty="0" smtClean="0">
                <a:solidFill>
                  <a:schemeClr val="tx1">
                    <a:lumMod val="50000"/>
                    <a:lumOff val="50000"/>
                  </a:schemeClr>
                </a:solidFill>
              </a:rPr>
              <a:t>up </a:t>
            </a:r>
            <a:r>
              <a:rPr lang="en-US" sz="2500" dirty="0">
                <a:solidFill>
                  <a:schemeClr val="tx1">
                    <a:lumMod val="50000"/>
                    <a:lumOff val="50000"/>
                  </a:schemeClr>
                </a:solidFill>
              </a:rPr>
              <a:t>to reunite with </a:t>
            </a:r>
            <a:r>
              <a:rPr lang="en-US" sz="2500" dirty="0" smtClean="0">
                <a:solidFill>
                  <a:schemeClr val="tx1">
                    <a:lumMod val="50000"/>
                    <a:lumOff val="50000"/>
                  </a:schemeClr>
                </a:solidFill>
              </a:rPr>
              <a:t>Daisy. </a:t>
            </a:r>
            <a:r>
              <a:rPr lang="en-US" sz="2500" dirty="0" smtClean="0">
                <a:solidFill>
                  <a:schemeClr val="accent5">
                    <a:lumMod val="75000"/>
                  </a:schemeClr>
                </a:solidFill>
              </a:rPr>
              <a:t>“Daisy tumbled short of his dreams – not through her own fault, but because of the colossal vitality of of his illusion” </a:t>
            </a:r>
            <a:r>
              <a:rPr lang="en-US" sz="2500" dirty="0" smtClean="0">
                <a:solidFill>
                  <a:srgbClr val="7F7F7F"/>
                </a:solidFill>
              </a:rPr>
              <a:t>(97). </a:t>
            </a:r>
            <a:r>
              <a:rPr lang="en-US" sz="2500" dirty="0">
                <a:solidFill>
                  <a:srgbClr val="7F7F7F"/>
                </a:solidFill>
              </a:rPr>
              <a:t>The quote shows that Daisy . . . </a:t>
            </a:r>
          </a:p>
          <a:p>
            <a:endParaRPr lang="en-US" dirty="0">
              <a:solidFill>
                <a:srgbClr val="7F7F7F"/>
              </a:solidFill>
            </a:endParaRPr>
          </a:p>
        </p:txBody>
      </p:sp>
      <p:sp>
        <p:nvSpPr>
          <p:cNvPr id="3" name="TextBox 2"/>
          <p:cNvSpPr txBox="1"/>
          <p:nvPr/>
        </p:nvSpPr>
        <p:spPr>
          <a:xfrm>
            <a:off x="514090" y="3622380"/>
            <a:ext cx="6777853" cy="1200328"/>
          </a:xfrm>
          <a:prstGeom prst="rect">
            <a:avLst/>
          </a:prstGeom>
          <a:noFill/>
        </p:spPr>
        <p:txBody>
          <a:bodyPr wrap="square" rtlCol="0">
            <a:spAutoFit/>
          </a:bodyPr>
          <a:lstStyle/>
          <a:p>
            <a:r>
              <a:rPr lang="en-US" sz="2400" dirty="0" smtClean="0">
                <a:latin typeface="Times New Roman"/>
                <a:cs typeface="Times New Roman"/>
              </a:rPr>
              <a:t>This quote isn’t attached to any of your own writing. It’s like Fitzgerald’s just suddenly jumped into your paragraph. </a:t>
            </a:r>
            <a:endParaRPr lang="en-US" sz="2400" dirty="0">
              <a:latin typeface="Times New Roman"/>
              <a:cs typeface="Times New Roman"/>
            </a:endParaRPr>
          </a:p>
        </p:txBody>
      </p:sp>
      <p:sp>
        <p:nvSpPr>
          <p:cNvPr id="6" name="Bent-Up Arrow 5"/>
          <p:cNvSpPr/>
          <p:nvPr/>
        </p:nvSpPr>
        <p:spPr>
          <a:xfrm>
            <a:off x="7106539" y="2857343"/>
            <a:ext cx="665293" cy="1330401"/>
          </a:xfrm>
          <a:prstGeom prst="bentUpArrow">
            <a:avLst/>
          </a:prstGeom>
          <a:solidFill>
            <a:schemeClr val="accent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9959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409</TotalTime>
  <Words>853</Words>
  <Application>Microsoft Macintosh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   Writing Tips</vt:lpstr>
      <vt:lpstr>numbers</vt:lpstr>
      <vt:lpstr>Opinions</vt:lpstr>
      <vt:lpstr>Verb tense</vt:lpstr>
      <vt:lpstr>And, But, So</vt:lpstr>
      <vt:lpstr>Ellipsis</vt:lpstr>
      <vt:lpstr>Shortening a quotation</vt:lpstr>
      <vt:lpstr>Shortening a quotation</vt:lpstr>
      <vt:lpstr>Presenting a Quotation</vt:lpstr>
      <vt:lpstr>Presenting a Quotation</vt:lpstr>
      <vt:lpstr>Citing a Quotation</vt:lpstr>
      <vt:lpstr>Making use of a quotation</vt:lpstr>
      <vt:lpstr>Making use of a quotation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Writing Tips</dc:title>
  <dc:creator>Linda Lee</dc:creator>
  <cp:lastModifiedBy>Linda Lee</cp:lastModifiedBy>
  <cp:revision>14</cp:revision>
  <dcterms:created xsi:type="dcterms:W3CDTF">2017-09-19T10:39:04Z</dcterms:created>
  <dcterms:modified xsi:type="dcterms:W3CDTF">2017-10-11T06:20:40Z</dcterms:modified>
</cp:coreProperties>
</file>