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4" r:id="rId4"/>
    <p:sldId id="266" r:id="rId5"/>
    <p:sldId id="267" r:id="rId6"/>
    <p:sldId id="268" r:id="rId7"/>
    <p:sldId id="270" r:id="rId8"/>
    <p:sldId id="273" r:id="rId9"/>
    <p:sldId id="274" r:id="rId10"/>
    <p:sldId id="277" r:id="rId11"/>
    <p:sldId id="275" r:id="rId12"/>
    <p:sldId id="279" r:id="rId13"/>
    <p:sldId id="280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7A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4061" autoAdjust="0"/>
  </p:normalViewPr>
  <p:slideViewPr>
    <p:cSldViewPr snapToGrid="0" snapToObjects="1">
      <p:cViewPr>
        <p:scale>
          <a:sx n="85" d="100"/>
          <a:sy n="85" d="100"/>
        </p:scale>
        <p:origin x="-976" y="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E29BD-507B-434A-9F2C-4572E0980B05}" type="datetimeFigureOut">
              <a:rPr lang="en-US" smtClean="0"/>
              <a:t>28/2/18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16DC9-4279-814F-8C7B-DDDAA3C1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84AD-BE66-9842-B31A-B823D9AC505C}" type="datetimeFigureOut">
              <a:rPr lang="en-US" smtClean="0"/>
              <a:t>28/2/18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241D6-C767-8247-87A5-26A1EA90E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8738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Text Types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6284"/>
            <a:ext cx="6400800" cy="1752600"/>
          </a:xfrm>
        </p:spPr>
        <p:txBody>
          <a:bodyPr/>
          <a:lstStyle/>
          <a:p>
            <a:r>
              <a:rPr lang="en-US" dirty="0" smtClean="0"/>
              <a:t>Creative Written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5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ident rep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1198" r="1301" b="44241"/>
          <a:stretch/>
        </p:blipFill>
        <p:spPr>
          <a:xfrm>
            <a:off x="0" y="235197"/>
            <a:ext cx="9144000" cy="6601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2429" y="188157"/>
            <a:ext cx="2119519" cy="150810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n</a:t>
            </a:r>
            <a:r>
              <a:rPr lang="en-US" sz="2300" dirty="0" smtClean="0">
                <a:solidFill>
                  <a:srgbClr val="0000FF"/>
                </a:solidFill>
              </a:rPr>
              <a:t>ame of the institution collecting the information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501" y="2064028"/>
            <a:ext cx="1805967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00FF"/>
                </a:solidFill>
              </a:rPr>
              <a:t>instructions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044" y="1013473"/>
            <a:ext cx="2542818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n</a:t>
            </a:r>
            <a:r>
              <a:rPr lang="en-US" sz="2300" dirty="0" smtClean="0">
                <a:solidFill>
                  <a:srgbClr val="0000FF"/>
                </a:solidFill>
              </a:rPr>
              <a:t>ame of the form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3819" y="2463264"/>
            <a:ext cx="3122891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c</a:t>
            </a:r>
            <a:r>
              <a:rPr lang="en-US" sz="2300" dirty="0" smtClean="0">
                <a:solidFill>
                  <a:srgbClr val="0000FF"/>
                </a:solidFill>
              </a:rPr>
              <a:t>learly labeled sections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4165" y="3720376"/>
            <a:ext cx="2495784" cy="1508105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d</a:t>
            </a:r>
            <a:r>
              <a:rPr lang="en-US" sz="2300" dirty="0" smtClean="0">
                <a:solidFill>
                  <a:srgbClr val="0000FF"/>
                </a:solidFill>
              </a:rPr>
              <a:t>esignated boxes in which specific information is entered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6696" y="5682468"/>
            <a:ext cx="2997469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r</a:t>
            </a:r>
            <a:r>
              <a:rPr lang="en-US" sz="2300" dirty="0" smtClean="0">
                <a:solidFill>
                  <a:srgbClr val="0000FF"/>
                </a:solidFill>
              </a:rPr>
              <a:t>equest for the “5 </a:t>
            </a:r>
            <a:r>
              <a:rPr lang="en-US" sz="2300" dirty="0" err="1" smtClean="0">
                <a:solidFill>
                  <a:srgbClr val="0000FF"/>
                </a:solidFill>
              </a:rPr>
              <a:t>Ws</a:t>
            </a:r>
            <a:r>
              <a:rPr lang="en-US" sz="2300" dirty="0" smtClean="0">
                <a:solidFill>
                  <a:srgbClr val="0000FF"/>
                </a:solidFill>
              </a:rPr>
              <a:t>” 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ident rep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57731" r="1325" b="4807"/>
          <a:stretch/>
        </p:blipFill>
        <p:spPr>
          <a:xfrm>
            <a:off x="36000" y="611516"/>
            <a:ext cx="9108000" cy="453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8381" y="388378"/>
            <a:ext cx="2997469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r</a:t>
            </a:r>
            <a:r>
              <a:rPr lang="en-US" sz="2300" dirty="0" smtClean="0">
                <a:solidFill>
                  <a:srgbClr val="0000FF"/>
                </a:solidFill>
              </a:rPr>
              <a:t>equest for the “5 </a:t>
            </a:r>
            <a:r>
              <a:rPr lang="en-US" sz="2300" dirty="0" err="1" smtClean="0">
                <a:solidFill>
                  <a:srgbClr val="0000FF"/>
                </a:solidFill>
              </a:rPr>
              <a:t>Ws</a:t>
            </a:r>
            <a:r>
              <a:rPr lang="en-US" sz="2300" dirty="0" smtClean="0">
                <a:solidFill>
                  <a:srgbClr val="0000FF"/>
                </a:solidFill>
              </a:rPr>
              <a:t>” 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8879" y="3449222"/>
            <a:ext cx="2337062" cy="800219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r</a:t>
            </a:r>
            <a:r>
              <a:rPr lang="en-US" sz="2300" dirty="0" smtClean="0">
                <a:solidFill>
                  <a:srgbClr val="0000FF"/>
                </a:solidFill>
              </a:rPr>
              <a:t>eporter’s contact information 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3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yalareport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94" b="30247"/>
          <a:stretch/>
        </p:blipFill>
        <p:spPr>
          <a:xfrm>
            <a:off x="0" y="47626"/>
            <a:ext cx="5940000" cy="5178856"/>
          </a:xfrm>
          <a:prstGeom prst="rect">
            <a:avLst/>
          </a:prstGeom>
        </p:spPr>
      </p:pic>
      <p:pic>
        <p:nvPicPr>
          <p:cNvPr id="3" name="Picture 2" descr="ayalareport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5"/>
          <a:stretch/>
        </p:blipFill>
        <p:spPr>
          <a:xfrm>
            <a:off x="0" y="5226482"/>
            <a:ext cx="5832000" cy="1502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2001" y="2674378"/>
            <a:ext cx="2624705" cy="1923604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</a:rPr>
              <a:t>n</a:t>
            </a:r>
            <a:r>
              <a:rPr lang="en-US" sz="2300" dirty="0" smtClean="0">
                <a:solidFill>
                  <a:srgbClr val="0000FF"/>
                </a:solidFill>
              </a:rPr>
              <a:t>eutral register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r>
              <a:rPr lang="en-US" sz="2200" dirty="0">
                <a:solidFill>
                  <a:srgbClr val="0000FF"/>
                </a:solidFill>
              </a:rPr>
              <a:t>l</a:t>
            </a:r>
            <a:r>
              <a:rPr lang="en-US" sz="2200" dirty="0" smtClean="0">
                <a:solidFill>
                  <a:srgbClr val="0000FF"/>
                </a:solidFill>
              </a:rPr>
              <a:t>anguage that is used to deliver facts and other non-emotional, unbiased information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8707" y="5271212"/>
            <a:ext cx="2329058" cy="1154162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00FF"/>
                </a:solidFill>
              </a:rPr>
              <a:t>“clean” and politically correct diction</a:t>
            </a:r>
            <a:endParaRPr lang="en-US" sz="2300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95177" y="3122706"/>
            <a:ext cx="2516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7577" y="2511004"/>
            <a:ext cx="2329058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f</a:t>
            </a:r>
            <a:r>
              <a:rPr lang="en-US" sz="2300" dirty="0" smtClean="0">
                <a:solidFill>
                  <a:srgbClr val="0000FF"/>
                </a:solidFill>
              </a:rPr>
              <a:t>irst-person voice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7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86" y="237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a manifesto?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08" y="1166759"/>
            <a:ext cx="8215098" cy="86177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500" b="1" dirty="0"/>
              <a:t>m</a:t>
            </a:r>
            <a:r>
              <a:rPr lang="en-US" sz="2500" b="1" dirty="0" smtClean="0"/>
              <a:t>anifesto </a:t>
            </a:r>
            <a:r>
              <a:rPr lang="en-US" sz="2500" dirty="0" smtClean="0"/>
              <a:t>(n): </a:t>
            </a:r>
          </a:p>
          <a:p>
            <a:r>
              <a:rPr lang="en-US" sz="2500" dirty="0"/>
              <a:t>a</a:t>
            </a:r>
            <a:r>
              <a:rPr lang="en-US" sz="2500" dirty="0" smtClean="0"/>
              <a:t> written declaration of an organization’s policies and aims</a:t>
            </a:r>
          </a:p>
        </p:txBody>
      </p:sp>
    </p:spTree>
    <p:extLst>
      <p:ext uri="{BB962C8B-B14F-4D97-AF65-F5344CB8AC3E}">
        <p14:creationId xmlns:p14="http://schemas.microsoft.com/office/powerpoint/2010/main" val="39356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ifesto on Fam Reunific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2180" b="32359"/>
          <a:stretch/>
        </p:blipFill>
        <p:spPr>
          <a:xfrm>
            <a:off x="164352" y="119529"/>
            <a:ext cx="7216589" cy="6400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2707" y="994927"/>
            <a:ext cx="1985410" cy="800219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a</a:t>
            </a:r>
            <a:r>
              <a:rPr lang="en-US" sz="2300" dirty="0" smtClean="0">
                <a:solidFill>
                  <a:srgbClr val="0000FF"/>
                </a:solidFill>
              </a:rPr>
              <a:t>ctive and assertive verbs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6824" y="340624"/>
            <a:ext cx="2164705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00FF"/>
                </a:solidFill>
              </a:rPr>
              <a:t>informative title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8117" y="2924541"/>
            <a:ext cx="2179646" cy="800219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r</a:t>
            </a:r>
            <a:r>
              <a:rPr lang="en-US" sz="2300" dirty="0" smtClean="0">
                <a:solidFill>
                  <a:srgbClr val="0000FF"/>
                </a:solidFill>
              </a:rPr>
              <a:t>ighteous and confident tone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9060" y="4060976"/>
            <a:ext cx="1776234" cy="800219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d</a:t>
            </a:r>
            <a:r>
              <a:rPr lang="en-US" sz="2300" dirty="0" smtClean="0">
                <a:solidFill>
                  <a:srgbClr val="0000FF"/>
                </a:solidFill>
              </a:rPr>
              <a:t>eclarative statements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413" y="5719361"/>
            <a:ext cx="2329058" cy="800219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n</a:t>
            </a:r>
            <a:r>
              <a:rPr lang="en-US" sz="2300" dirty="0" smtClean="0">
                <a:solidFill>
                  <a:srgbClr val="0000FF"/>
                </a:solidFill>
              </a:rPr>
              <a:t>eatly parceled sections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ifesto on Fam Reunificati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51019" b="3704"/>
          <a:stretch/>
        </p:blipFill>
        <p:spPr>
          <a:xfrm>
            <a:off x="343645" y="498036"/>
            <a:ext cx="7236000" cy="438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3059" y="3373463"/>
            <a:ext cx="1972235" cy="1508105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o</a:t>
            </a:r>
            <a:r>
              <a:rPr lang="en-US" sz="2300" dirty="0" smtClean="0">
                <a:solidFill>
                  <a:srgbClr val="0000FF"/>
                </a:solidFill>
              </a:rPr>
              <a:t>rganization’s signature and contact information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237" y="5017211"/>
            <a:ext cx="2523292" cy="1154162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v</a:t>
            </a:r>
            <a:r>
              <a:rPr lang="en-US" sz="2300" dirty="0" smtClean="0">
                <a:solidFill>
                  <a:srgbClr val="0000FF"/>
                </a:solidFill>
              </a:rPr>
              <a:t>isual image / visual depiction of written text</a:t>
            </a:r>
            <a:endParaRPr lang="en-US" sz="23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410" y="1332611"/>
            <a:ext cx="2405530" cy="446276"/>
          </a:xfrm>
          <a:prstGeom prst="rect">
            <a:avLst/>
          </a:prstGeom>
          <a:solidFill>
            <a:srgbClr val="9BBB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</a:rPr>
              <a:t>a</a:t>
            </a:r>
            <a:r>
              <a:rPr lang="en-US" sz="2300" dirty="0" smtClean="0">
                <a:solidFill>
                  <a:srgbClr val="0000FF"/>
                </a:solidFill>
              </a:rPr>
              <a:t>ppeal to pathos</a:t>
            </a:r>
            <a:endParaRPr lang="en-US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93188">
            <a:off x="717179" y="1102855"/>
            <a:ext cx="4303059" cy="513986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700" b="1" dirty="0" smtClean="0"/>
              <a:t>Pick a poem:</a:t>
            </a:r>
          </a:p>
          <a:p>
            <a:endParaRPr lang="en-US" sz="2000" dirty="0"/>
          </a:p>
          <a:p>
            <a:r>
              <a:rPr lang="en-US" sz="2700" dirty="0" smtClean="0"/>
              <a:t>“Traveling Through the Dark”</a:t>
            </a:r>
          </a:p>
          <a:p>
            <a:endParaRPr lang="en-US" sz="2700" dirty="0"/>
          </a:p>
          <a:p>
            <a:r>
              <a:rPr lang="en-US" sz="2700" dirty="0" smtClean="0"/>
              <a:t>“My Papa’s Waltz”</a:t>
            </a:r>
          </a:p>
          <a:p>
            <a:endParaRPr lang="en-US" sz="2700" dirty="0"/>
          </a:p>
          <a:p>
            <a:r>
              <a:rPr lang="en-US" sz="2700" dirty="0" smtClean="0"/>
              <a:t>“Blackberry-Picking”</a:t>
            </a:r>
          </a:p>
          <a:p>
            <a:endParaRPr lang="en-US" sz="2700" dirty="0"/>
          </a:p>
          <a:p>
            <a:r>
              <a:rPr lang="en-US" sz="2700" dirty="0" smtClean="0"/>
              <a:t>“Ballad of the Landlord”</a:t>
            </a:r>
          </a:p>
          <a:p>
            <a:endParaRPr lang="en-US" sz="2700" dirty="0"/>
          </a:p>
          <a:p>
            <a:r>
              <a:rPr lang="en-US" sz="2700" dirty="0" smtClean="0"/>
              <a:t>“And Still I Rise”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386994">
            <a:off x="5886823" y="1536086"/>
            <a:ext cx="2480235" cy="43088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en-US" sz="2700" b="1" dirty="0" smtClean="0"/>
              <a:t>Pick a </a:t>
            </a:r>
            <a:r>
              <a:rPr lang="en-US" sz="2700" b="1" smtClean="0"/>
              <a:t>text type:</a:t>
            </a:r>
            <a:endParaRPr lang="en-US" sz="2700" b="1" dirty="0" smtClean="0"/>
          </a:p>
          <a:p>
            <a:endParaRPr lang="en-US" sz="2000" dirty="0" smtClean="0"/>
          </a:p>
          <a:p>
            <a:r>
              <a:rPr lang="en-US" sz="2700" dirty="0" smtClean="0"/>
              <a:t>Blog post</a:t>
            </a:r>
            <a:endParaRPr lang="en-US" sz="2700" dirty="0"/>
          </a:p>
          <a:p>
            <a:endParaRPr lang="en-US" sz="2700" dirty="0" smtClean="0"/>
          </a:p>
          <a:p>
            <a:r>
              <a:rPr lang="en-US" sz="2700" strike="sngStrike" dirty="0" smtClean="0"/>
              <a:t>Charity Appeal</a:t>
            </a:r>
          </a:p>
          <a:p>
            <a:endParaRPr lang="en-US" sz="2700" dirty="0"/>
          </a:p>
          <a:p>
            <a:r>
              <a:rPr lang="en-US" sz="2700" dirty="0" smtClean="0"/>
              <a:t>Incident Report</a:t>
            </a:r>
          </a:p>
          <a:p>
            <a:endParaRPr lang="en-US" sz="2700" dirty="0"/>
          </a:p>
          <a:p>
            <a:r>
              <a:rPr lang="en-US" sz="2700" dirty="0" smtClean="0"/>
              <a:t>Manifesto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08" y="309457"/>
            <a:ext cx="821509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Creative Written Task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24251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86" y="237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Text types</a:t>
            </a:r>
            <a:r>
              <a:rPr lang="en-US" dirty="0"/>
              <a:t> </a:t>
            </a:r>
            <a:r>
              <a:rPr lang="en-US" dirty="0" smtClean="0"/>
              <a:t>follow </a:t>
            </a:r>
            <a:r>
              <a:rPr lang="en-US" u="sng" dirty="0" smtClean="0"/>
              <a:t>conventions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8133" y="1166759"/>
            <a:ext cx="3888064" cy="201593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  <a:r>
              <a:rPr lang="en-US" sz="2500" b="1" dirty="0" smtClean="0"/>
              <a:t>onvention</a:t>
            </a:r>
            <a:r>
              <a:rPr lang="en-US" sz="2500" dirty="0" smtClean="0"/>
              <a:t> (n): </a:t>
            </a:r>
          </a:p>
          <a:p>
            <a:pPr marL="342900" indent="-342900">
              <a:buFontTx/>
              <a:buChar char="-"/>
            </a:pPr>
            <a:r>
              <a:rPr lang="en-US" sz="2500" dirty="0" smtClean="0"/>
              <a:t>a way in which something is usually done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c</a:t>
            </a:r>
            <a:r>
              <a:rPr lang="en-US" sz="2500" dirty="0" smtClean="0"/>
              <a:t>ustom</a:t>
            </a:r>
          </a:p>
          <a:p>
            <a:pPr marL="342900" indent="-342900">
              <a:buFontTx/>
              <a:buChar char="-"/>
            </a:pPr>
            <a:r>
              <a:rPr lang="en-US" sz="2500" dirty="0" smtClean="0"/>
              <a:t>protocol</a:t>
            </a:r>
            <a:endParaRPr lang="en-US" sz="2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332426">
            <a:off x="679702" y="1410575"/>
            <a:ext cx="3424985" cy="21619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 smtClean="0">
                <a:latin typeface="Times New Roman"/>
                <a:cs typeface="Times New Roman"/>
              </a:rPr>
              <a:t>Each text type has a set of conventions that it must adhere to.</a:t>
            </a:r>
            <a:endParaRPr lang="en-US" sz="3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Screen Shot 2018-02-11 at 7.5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5" y="3865040"/>
            <a:ext cx="4033402" cy="2665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585" y="4953648"/>
            <a:ext cx="403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blog post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8132" y="3818000"/>
            <a:ext cx="45308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A few conventions: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500" dirty="0" smtClean="0"/>
              <a:t>casual register to capture a personal point of view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500" dirty="0" smtClean="0"/>
              <a:t>pictures, videos, and links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500" dirty="0" smtClean="0"/>
              <a:t>comment box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500" dirty="0"/>
              <a:t>p</a:t>
            </a:r>
            <a:r>
              <a:rPr lang="en-US" sz="2500" dirty="0" smtClean="0"/>
              <a:t>resented in reverse </a:t>
            </a:r>
            <a:r>
              <a:rPr lang="en-US" sz="2500" dirty="0" err="1" smtClean="0"/>
              <a:t>chrono</a:t>
            </a:r>
            <a:r>
              <a:rPr lang="en-US" sz="2500" dirty="0" smtClean="0"/>
              <a:t>-logical order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577" y="3245415"/>
            <a:ext cx="6020224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F O R    E X A M P L E</a:t>
            </a:r>
            <a:endParaRPr lang="en-US" sz="2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73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86" y="237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a blog post?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08" y="1166759"/>
            <a:ext cx="8215098" cy="12464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dirty="0" smtClean="0"/>
              <a:t>log post</a:t>
            </a:r>
            <a:r>
              <a:rPr lang="en-US" sz="2500" dirty="0" smtClean="0"/>
              <a:t> (n): </a:t>
            </a:r>
          </a:p>
          <a:p>
            <a:r>
              <a:rPr lang="en-US" sz="2500" dirty="0"/>
              <a:t>a</a:t>
            </a:r>
            <a:r>
              <a:rPr lang="en-US" sz="2500" dirty="0" smtClean="0"/>
              <a:t> written entry or article that is accompanied by photos, </a:t>
            </a:r>
            <a:r>
              <a:rPr lang="en-US" sz="2500" dirty="0" err="1" smtClean="0"/>
              <a:t>infographics</a:t>
            </a:r>
            <a:r>
              <a:rPr lang="en-US" sz="2500" dirty="0" smtClean="0"/>
              <a:t>, videos, and/or links, and is presented in a blog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3638" y="27979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What is a blog?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4753" y="3798370"/>
            <a:ext cx="7716353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500" b="1" dirty="0"/>
              <a:t>b</a:t>
            </a:r>
            <a:r>
              <a:rPr lang="en-US" sz="2500" b="1" dirty="0" smtClean="0"/>
              <a:t>log</a:t>
            </a:r>
            <a:r>
              <a:rPr lang="en-US" sz="2500" dirty="0" smtClean="0"/>
              <a:t> (n):</a:t>
            </a:r>
          </a:p>
          <a:p>
            <a:r>
              <a:rPr lang="en-US" sz="2500" dirty="0" smtClean="0"/>
              <a:t>an interactive information website that provides commentary on a particular subject in the form of journal-like entries</a:t>
            </a:r>
          </a:p>
        </p:txBody>
      </p:sp>
    </p:spTree>
    <p:extLst>
      <p:ext uri="{BB962C8B-B14F-4D97-AF65-F5344CB8AC3E}">
        <p14:creationId xmlns:p14="http://schemas.microsoft.com/office/powerpoint/2010/main" val="370920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11 at 8.47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b="17621"/>
          <a:stretch/>
        </p:blipFill>
        <p:spPr>
          <a:xfrm>
            <a:off x="0" y="-15681"/>
            <a:ext cx="9144000" cy="1787510"/>
          </a:xfrm>
          <a:prstGeom prst="rect">
            <a:avLst/>
          </a:prstGeom>
        </p:spPr>
      </p:pic>
      <p:pic>
        <p:nvPicPr>
          <p:cNvPr id="5" name="Picture 4" descr="Screen Shot 2018-02-11 at 8.4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119"/>
            <a:ext cx="9144000" cy="4889241"/>
          </a:xfrm>
          <a:prstGeom prst="rect">
            <a:avLst/>
          </a:prstGeom>
        </p:spPr>
      </p:pic>
      <p:pic>
        <p:nvPicPr>
          <p:cNvPr id="6" name="Picture 5" descr="Screen Shot 2018-02-11 at 8.47.3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5"/>
          <a:stretch/>
        </p:blipFill>
        <p:spPr>
          <a:xfrm>
            <a:off x="0" y="1724789"/>
            <a:ext cx="9144000" cy="323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164" y="203838"/>
            <a:ext cx="1348279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b</a:t>
            </a:r>
            <a:r>
              <a:rPr lang="en-US" sz="2300" dirty="0" smtClean="0">
                <a:solidFill>
                  <a:srgbClr val="FF0000"/>
                </a:solidFill>
              </a:rPr>
              <a:t>log title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3795" y="3418949"/>
            <a:ext cx="1917053" cy="1154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l</a:t>
            </a:r>
            <a:r>
              <a:rPr lang="en-US" sz="2300" dirty="0" smtClean="0">
                <a:solidFill>
                  <a:srgbClr val="FF0000"/>
                </a:solidFill>
              </a:rPr>
              <a:t>inks to other posts in this blog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62" y="2347586"/>
            <a:ext cx="4389747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b</a:t>
            </a:r>
            <a:r>
              <a:rPr lang="en-US" sz="2300" dirty="0" smtClean="0">
                <a:solidFill>
                  <a:srgbClr val="FF0000"/>
                </a:solidFill>
              </a:rPr>
              <a:t>log post title + date of publication</a:t>
            </a:r>
            <a:endParaRPr lang="en-US" sz="23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92749" y="5378209"/>
            <a:ext cx="184996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65883" y="5797167"/>
            <a:ext cx="2011118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6724" y="5139391"/>
            <a:ext cx="2026795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c</a:t>
            </a:r>
            <a:r>
              <a:rPr lang="en-US" sz="2300" dirty="0" smtClean="0">
                <a:solidFill>
                  <a:srgbClr val="FF0000"/>
                </a:solidFill>
              </a:rPr>
              <a:t>asual register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9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11 at 9.3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00"/>
            <a:ext cx="9144000" cy="5229138"/>
          </a:xfrm>
          <a:prstGeom prst="rect">
            <a:avLst/>
          </a:prstGeom>
        </p:spPr>
      </p:pic>
      <p:pic>
        <p:nvPicPr>
          <p:cNvPr id="3" name="Picture 2" descr="Screen Shot 2018-02-11 at 9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605"/>
            <a:ext cx="9144000" cy="709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5138" y="407680"/>
            <a:ext cx="4438970" cy="800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FF0000"/>
                </a:solidFill>
              </a:rPr>
              <a:t>a link to information that is located elsewhere on the Internet 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383" y="2717446"/>
            <a:ext cx="1791633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v</a:t>
            </a:r>
            <a:r>
              <a:rPr lang="en-US" sz="2300" dirty="0" smtClean="0">
                <a:solidFill>
                  <a:srgbClr val="FF0000"/>
                </a:solidFill>
              </a:rPr>
              <a:t>isual image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914" y="5401618"/>
            <a:ext cx="4519547" cy="446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f</a:t>
            </a:r>
            <a:r>
              <a:rPr lang="en-US" sz="2300" dirty="0" smtClean="0">
                <a:solidFill>
                  <a:srgbClr val="FF0000"/>
                </a:solidFill>
              </a:rPr>
              <a:t>unction buttons &amp; social plugins 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86" y="237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a charity appeal?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08" y="1166759"/>
            <a:ext cx="8215098" cy="163121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  <a:r>
              <a:rPr lang="en-US" sz="2500" b="1" dirty="0" smtClean="0"/>
              <a:t>harity appeal </a:t>
            </a:r>
            <a:r>
              <a:rPr lang="en-US" sz="2500" dirty="0" smtClean="0"/>
              <a:t>(n): </a:t>
            </a:r>
          </a:p>
          <a:p>
            <a:r>
              <a:rPr lang="en-US" sz="2500" dirty="0"/>
              <a:t>a</a:t>
            </a:r>
            <a:r>
              <a:rPr lang="en-US" sz="2500" dirty="0" smtClean="0"/>
              <a:t> written request that asks the public for money, volunteer service, or another form of assistance that can help a charitable organization achieve its goals</a:t>
            </a:r>
          </a:p>
        </p:txBody>
      </p:sp>
    </p:spTree>
    <p:extLst>
      <p:ext uri="{BB962C8B-B14F-4D97-AF65-F5344CB8AC3E}">
        <p14:creationId xmlns:p14="http://schemas.microsoft.com/office/powerpoint/2010/main" val="136650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ity appe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37" r="50201" b="1687"/>
          <a:stretch/>
        </p:blipFill>
        <p:spPr>
          <a:xfrm>
            <a:off x="0" y="133242"/>
            <a:ext cx="4483813" cy="6211719"/>
          </a:xfrm>
          <a:prstGeom prst="rect">
            <a:avLst/>
          </a:prstGeom>
        </p:spPr>
      </p:pic>
      <p:pic>
        <p:nvPicPr>
          <p:cNvPr id="5" name="Picture 4" descr="charity appe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66533" r="68112" b="9364"/>
          <a:stretch/>
        </p:blipFill>
        <p:spPr>
          <a:xfrm>
            <a:off x="3828112" y="2265938"/>
            <a:ext cx="5045212" cy="31909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9725" y="478126"/>
            <a:ext cx="2418740" cy="446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ense of inclusion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482" y="3923307"/>
            <a:ext cx="2418740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ense of hope and determination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0490" y="5056732"/>
            <a:ext cx="1386203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8000"/>
                </a:solidFill>
              </a:rPr>
              <a:t>charity’s</a:t>
            </a:r>
          </a:p>
          <a:p>
            <a:pPr algn="ctr"/>
            <a:r>
              <a:rPr lang="en-US" sz="2300" dirty="0" smtClean="0">
                <a:solidFill>
                  <a:srgbClr val="008000"/>
                </a:solidFill>
              </a:rPr>
              <a:t>signature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339" y="6235492"/>
            <a:ext cx="3894275" cy="446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s</a:t>
            </a:r>
            <a:r>
              <a:rPr lang="en-US" sz="2300" dirty="0" smtClean="0">
                <a:solidFill>
                  <a:srgbClr val="008000"/>
                </a:solidFill>
              </a:rPr>
              <a:t>upport from respected source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465" y="1728120"/>
            <a:ext cx="2418740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u</a:t>
            </a:r>
            <a:r>
              <a:rPr lang="en-US" sz="2300" dirty="0" smtClean="0">
                <a:solidFill>
                  <a:srgbClr val="008000"/>
                </a:solidFill>
              </a:rPr>
              <a:t>se of statistics / appeal to logos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277" y="5230319"/>
            <a:ext cx="2613793" cy="446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c</a:t>
            </a:r>
            <a:r>
              <a:rPr lang="en-US" sz="2300" dirty="0" smtClean="0">
                <a:solidFill>
                  <a:srgbClr val="008000"/>
                </a:solidFill>
              </a:rPr>
              <a:t>ontact information</a:t>
            </a:r>
            <a:endParaRPr lang="en-US" sz="23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19" y="15680"/>
            <a:ext cx="56110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1073" y="1170273"/>
            <a:ext cx="2006741" cy="446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8000"/>
                </a:solidFill>
              </a:rPr>
              <a:t>links to real life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298" y="1607950"/>
            <a:ext cx="1458020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a</a:t>
            </a:r>
            <a:r>
              <a:rPr lang="en-US" sz="2300" dirty="0" smtClean="0">
                <a:solidFill>
                  <a:srgbClr val="008000"/>
                </a:solidFill>
              </a:rPr>
              <a:t>ppeal to pathos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99" y="5041651"/>
            <a:ext cx="1599119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i</a:t>
            </a:r>
            <a:r>
              <a:rPr lang="en-US" sz="2300" dirty="0" smtClean="0">
                <a:solidFill>
                  <a:srgbClr val="008000"/>
                </a:solidFill>
              </a:rPr>
              <a:t>mperative statements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0117" y="5080537"/>
            <a:ext cx="1458020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8000"/>
                </a:solidFill>
              </a:rPr>
              <a:t>sense of gratitude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0565" y="6103684"/>
            <a:ext cx="2963078" cy="4462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008000"/>
                </a:solidFill>
              </a:rPr>
              <a:t>d</a:t>
            </a:r>
            <a:r>
              <a:rPr lang="en-US" sz="2300" dirty="0" smtClean="0">
                <a:solidFill>
                  <a:srgbClr val="008000"/>
                </a:solidFill>
              </a:rPr>
              <a:t>eclarative statements</a:t>
            </a:r>
            <a:endParaRPr lang="en-US" sz="23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049" y="3202902"/>
            <a:ext cx="1249836" cy="80021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rgbClr val="008000"/>
                </a:solidFill>
              </a:rPr>
              <a:t>proof of impact</a:t>
            </a:r>
            <a:endParaRPr lang="en-US" sz="23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0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86" y="2375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What is an incident report?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08" y="1166759"/>
            <a:ext cx="8215098" cy="201593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500" b="1" dirty="0"/>
              <a:t>i</a:t>
            </a:r>
            <a:r>
              <a:rPr lang="en-US" sz="2500" b="1" dirty="0" smtClean="0"/>
              <a:t>ncident report </a:t>
            </a:r>
            <a:r>
              <a:rPr lang="en-US" sz="2500" dirty="0" smtClean="0"/>
              <a:t>(n): </a:t>
            </a:r>
          </a:p>
          <a:p>
            <a:r>
              <a:rPr lang="en-US" sz="2500" dirty="0"/>
              <a:t>a</a:t>
            </a:r>
            <a:r>
              <a:rPr lang="en-US" sz="2500" dirty="0" smtClean="0"/>
              <a:t> written account that records the key details of a noteworthy or unusual event, typically comprised of what victims and witnesses have observed and the reporter’s notes concerning the investigation and analysis of the event </a:t>
            </a:r>
          </a:p>
        </p:txBody>
      </p:sp>
    </p:spTree>
    <p:extLst>
      <p:ext uri="{BB962C8B-B14F-4D97-AF65-F5344CB8AC3E}">
        <p14:creationId xmlns:p14="http://schemas.microsoft.com/office/powerpoint/2010/main" val="382731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475</Words>
  <Application>Microsoft Macintosh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Text Types</vt:lpstr>
      <vt:lpstr>Text types follow conventions.</vt:lpstr>
      <vt:lpstr>What is a blog post?</vt:lpstr>
      <vt:lpstr>PowerPoint Presentation</vt:lpstr>
      <vt:lpstr>PowerPoint Presentation</vt:lpstr>
      <vt:lpstr>What is a charity appeal?</vt:lpstr>
      <vt:lpstr>PowerPoint Presentation</vt:lpstr>
      <vt:lpstr>PowerPoint Presentation</vt:lpstr>
      <vt:lpstr>What is an incident report?</vt:lpstr>
      <vt:lpstr>PowerPoint Presentation</vt:lpstr>
      <vt:lpstr>PowerPoint Presentation</vt:lpstr>
      <vt:lpstr>PowerPoint Presentation</vt:lpstr>
      <vt:lpstr>What is a manifesto?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Types</dc:title>
  <dc:creator>Linda Lee</dc:creator>
  <cp:lastModifiedBy>Linda Lee</cp:lastModifiedBy>
  <cp:revision>35</cp:revision>
  <dcterms:created xsi:type="dcterms:W3CDTF">2018-02-10T23:27:52Z</dcterms:created>
  <dcterms:modified xsi:type="dcterms:W3CDTF">2018-02-28T04:38:46Z</dcterms:modified>
</cp:coreProperties>
</file>