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303" r:id="rId3"/>
    <p:sldId id="305" r:id="rId4"/>
    <p:sldId id="308" r:id="rId5"/>
    <p:sldId id="310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9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March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March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March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March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March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March 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March 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March 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March 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March 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March 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March 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278" y="1128250"/>
            <a:ext cx="5648623" cy="1204306"/>
          </a:xfrm>
        </p:spPr>
        <p:txBody>
          <a:bodyPr/>
          <a:lstStyle/>
          <a:p>
            <a:r>
              <a:rPr lang="en-US" sz="3500" dirty="0" smtClean="0"/>
              <a:t>SONNET 65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443" y="2428828"/>
            <a:ext cx="6511131" cy="329259"/>
          </a:xfrm>
        </p:spPr>
        <p:txBody>
          <a:bodyPr>
            <a:noAutofit/>
          </a:bodyPr>
          <a:lstStyle/>
          <a:p>
            <a:r>
              <a:rPr lang="en-US" sz="2000" dirty="0" smtClean="0"/>
              <a:t>William Shakespeare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321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1</a:t>
            </a:r>
            <a:r>
              <a:rPr lang="en-US" sz="2600" baseline="30000" dirty="0" smtClean="0">
                <a:latin typeface="+mj-lt"/>
              </a:rPr>
              <a:t>ST</a:t>
            </a:r>
            <a:r>
              <a:rPr lang="en-US" sz="2600" dirty="0" smtClean="0">
                <a:latin typeface="+mj-lt"/>
              </a:rPr>
              <a:t> QUATRAIN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Since </a:t>
            </a:r>
            <a:r>
              <a:rPr lang="en-US" sz="2600" dirty="0"/>
              <a:t>brass, nor stone, nor earth, nor boundless sea,</a:t>
            </a:r>
          </a:p>
          <a:p>
            <a:r>
              <a:rPr lang="en-US" sz="2600" dirty="0"/>
              <a:t>But </a:t>
            </a:r>
            <a:r>
              <a:rPr lang="en-US" sz="2600" dirty="0">
                <a:solidFill>
                  <a:srgbClr val="D06B20"/>
                </a:solidFill>
              </a:rPr>
              <a:t>sad mortality </a:t>
            </a:r>
            <a:r>
              <a:rPr lang="en-US" sz="2600" dirty="0" err="1">
                <a:solidFill>
                  <a:srgbClr val="D06B20"/>
                </a:solidFill>
              </a:rPr>
              <a:t>o'ersways</a:t>
            </a:r>
            <a:r>
              <a:rPr lang="en-US" sz="2600" dirty="0">
                <a:solidFill>
                  <a:srgbClr val="D06B20"/>
                </a:solidFill>
              </a:rPr>
              <a:t> their power</a:t>
            </a:r>
            <a:r>
              <a:rPr lang="en-US" sz="2600" dirty="0"/>
              <a:t>,</a:t>
            </a:r>
          </a:p>
          <a:p>
            <a:r>
              <a:rPr lang="en-US" sz="2600" dirty="0"/>
              <a:t>How with this rage shall beauty hold a plea,</a:t>
            </a:r>
          </a:p>
          <a:p>
            <a:r>
              <a:rPr lang="en-US" sz="2600" dirty="0"/>
              <a:t>Whose action is no stronger than a flower?</a:t>
            </a:r>
            <a:endParaRPr lang="en-US" sz="2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2185" y="3223246"/>
            <a:ext cx="8403983" cy="16312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If brass, stone, earth and the limitless sea</a:t>
            </a:r>
          </a:p>
          <a:p>
            <a:r>
              <a:rPr lang="en-US" sz="2500" dirty="0"/>
              <a:t>a</a:t>
            </a:r>
            <a:r>
              <a:rPr lang="en-US" sz="2500" dirty="0" smtClean="0"/>
              <a:t>re all overpowered by mortality</a:t>
            </a:r>
            <a:r>
              <a:rPr lang="en-US" sz="2500" dirty="0"/>
              <a:t>, </a:t>
            </a:r>
            <a:endParaRPr lang="en-US" sz="2500" dirty="0" smtClean="0"/>
          </a:p>
          <a:p>
            <a:r>
              <a:rPr lang="en-US" sz="2500" dirty="0" smtClean="0"/>
              <a:t>how </a:t>
            </a:r>
            <a:r>
              <a:rPr lang="en-US" sz="2500" dirty="0"/>
              <a:t>can beauty </a:t>
            </a:r>
            <a:r>
              <a:rPr lang="en-US" sz="2500" dirty="0" smtClean="0"/>
              <a:t>survive against this force</a:t>
            </a:r>
          </a:p>
          <a:p>
            <a:r>
              <a:rPr lang="en-US" sz="2500" dirty="0"/>
              <a:t>w</a:t>
            </a:r>
            <a:r>
              <a:rPr lang="en-US" sz="2500" dirty="0" smtClean="0"/>
              <a:t>hen beauty is no </a:t>
            </a:r>
            <a:r>
              <a:rPr lang="en-US" sz="2500" dirty="0"/>
              <a:t>stronger than a flower?</a:t>
            </a:r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23832" y="2815625"/>
            <a:ext cx="2447033" cy="1692771"/>
          </a:xfrm>
          <a:prstGeom prst="rect">
            <a:avLst/>
          </a:prstGeom>
          <a:solidFill>
            <a:schemeClr val="accent5"/>
          </a:solidFill>
          <a:ln w="571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Big idea:</a:t>
            </a:r>
          </a:p>
          <a:p>
            <a:r>
              <a:rPr lang="en-US" sz="2600" dirty="0" smtClean="0"/>
              <a:t>the certainty and destruction of mortality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20500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2</a:t>
            </a:r>
            <a:r>
              <a:rPr lang="en-US" sz="2600" baseline="30000" dirty="0" smtClean="0">
                <a:latin typeface="+mj-lt"/>
              </a:rPr>
              <a:t>nd</a:t>
            </a:r>
            <a:r>
              <a:rPr lang="en-US" sz="2600" dirty="0" smtClean="0">
                <a:latin typeface="+mj-lt"/>
              </a:rPr>
              <a:t> QUATRAIN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CFEFA4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O </a:t>
            </a:r>
            <a:r>
              <a:rPr lang="en-US" sz="2600" dirty="0">
                <a:solidFill>
                  <a:srgbClr val="D06B20"/>
                </a:solidFill>
              </a:rPr>
              <a:t>how shall summer’s honey breath hold out</a:t>
            </a:r>
          </a:p>
          <a:p>
            <a:r>
              <a:rPr lang="en-US" sz="2600" dirty="0">
                <a:solidFill>
                  <a:srgbClr val="D06B20"/>
                </a:solidFill>
              </a:rPr>
              <a:t>Against the </a:t>
            </a:r>
            <a:r>
              <a:rPr lang="en-US" sz="2600" dirty="0" err="1">
                <a:solidFill>
                  <a:srgbClr val="D06B20"/>
                </a:solidFill>
              </a:rPr>
              <a:t>wrackful</a:t>
            </a:r>
            <a:r>
              <a:rPr lang="en-US" sz="2600" dirty="0">
                <a:solidFill>
                  <a:srgbClr val="D06B20"/>
                </a:solidFill>
              </a:rPr>
              <a:t> siege of </a:t>
            </a:r>
            <a:r>
              <a:rPr lang="en-US" sz="2600" dirty="0" err="1">
                <a:solidFill>
                  <a:srgbClr val="D06B20"/>
                </a:solidFill>
              </a:rPr>
              <a:t>batt'ring</a:t>
            </a:r>
            <a:r>
              <a:rPr lang="en-US" sz="2600" dirty="0">
                <a:solidFill>
                  <a:srgbClr val="D06B20"/>
                </a:solidFill>
              </a:rPr>
              <a:t> days</a:t>
            </a:r>
            <a:r>
              <a:rPr lang="en-US" sz="2600" dirty="0"/>
              <a:t>,</a:t>
            </a:r>
          </a:p>
          <a:p>
            <a:r>
              <a:rPr lang="en-US" sz="2600" dirty="0"/>
              <a:t>When rocks impregnable are not so stout,</a:t>
            </a:r>
          </a:p>
          <a:p>
            <a:r>
              <a:rPr lang="en-US" sz="2600" dirty="0"/>
              <a:t>Nor gates of steel so strong but time decays?</a:t>
            </a:r>
            <a:endParaRPr lang="en-US" sz="2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2185" y="3223246"/>
            <a:ext cx="8403983" cy="16312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/>
              <a:t>How </a:t>
            </a:r>
            <a:r>
              <a:rPr lang="en-US" sz="2500" dirty="0" smtClean="0"/>
              <a:t>can </a:t>
            </a:r>
            <a:r>
              <a:rPr lang="en-US" sz="2500" dirty="0"/>
              <a:t>the sweet breath of </a:t>
            </a:r>
            <a:r>
              <a:rPr lang="en-US" sz="2500" dirty="0" smtClean="0"/>
              <a:t>summer</a:t>
            </a:r>
            <a:r>
              <a:rPr lang="en-US" sz="2500" dirty="0"/>
              <a:t> </a:t>
            </a:r>
            <a:r>
              <a:rPr lang="en-US" sz="2500" dirty="0" smtClean="0"/>
              <a:t>survive</a:t>
            </a:r>
            <a:endParaRPr lang="en-US" sz="2500" dirty="0"/>
          </a:p>
          <a:p>
            <a:r>
              <a:rPr lang="en-US" sz="2500" dirty="0" smtClean="0"/>
              <a:t>against </a:t>
            </a:r>
            <a:r>
              <a:rPr lang="en-US" sz="2500" dirty="0"/>
              <a:t>the </a:t>
            </a:r>
            <a:r>
              <a:rPr lang="en-US" sz="2500" dirty="0" smtClean="0"/>
              <a:t>destruction </a:t>
            </a:r>
            <a:r>
              <a:rPr lang="en-US" sz="2500" dirty="0"/>
              <a:t>of time </a:t>
            </a:r>
            <a:endParaRPr lang="en-US" sz="2500" dirty="0" smtClean="0"/>
          </a:p>
          <a:p>
            <a:r>
              <a:rPr lang="en-US" sz="2500" dirty="0"/>
              <a:t>w</a:t>
            </a:r>
            <a:r>
              <a:rPr lang="en-US" sz="2500" dirty="0" smtClean="0"/>
              <a:t>hen rocks are not strong enough,</a:t>
            </a:r>
          </a:p>
          <a:p>
            <a:r>
              <a:rPr lang="en-US" sz="2500" dirty="0"/>
              <a:t>a</a:t>
            </a:r>
            <a:r>
              <a:rPr lang="en-US" sz="2500" dirty="0" smtClean="0"/>
              <a:t>nd even gates </a:t>
            </a:r>
            <a:r>
              <a:rPr lang="en-US" sz="2500" dirty="0"/>
              <a:t>of steel </a:t>
            </a:r>
            <a:r>
              <a:rPr lang="en-US" sz="2500" dirty="0" smtClean="0"/>
              <a:t>decay over time?</a:t>
            </a:r>
            <a:endParaRPr lang="en-US" sz="2500" dirty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72817" y="2815625"/>
            <a:ext cx="2198048" cy="2092881"/>
          </a:xfrm>
          <a:prstGeom prst="rect">
            <a:avLst/>
          </a:prstGeom>
          <a:solidFill>
            <a:schemeClr val="accent5"/>
          </a:solidFill>
          <a:ln w="571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Big idea:</a:t>
            </a:r>
          </a:p>
          <a:p>
            <a:r>
              <a:rPr lang="en-US" sz="2600" dirty="0"/>
              <a:t>i</a:t>
            </a:r>
            <a:r>
              <a:rPr lang="en-US" sz="2600" dirty="0" smtClean="0"/>
              <a:t>mpossibility of resisting against time/ mortality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3643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3</a:t>
            </a:r>
            <a:r>
              <a:rPr lang="en-US" sz="2600" baseline="30000" dirty="0" smtClean="0">
                <a:latin typeface="+mj-lt"/>
              </a:rPr>
              <a:t>rd</a:t>
            </a:r>
            <a:r>
              <a:rPr lang="en-US" sz="2600" dirty="0" smtClean="0">
                <a:latin typeface="+mj-lt"/>
              </a:rPr>
              <a:t> QUATRAIN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CFEFA4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O </a:t>
            </a:r>
            <a:r>
              <a:rPr lang="en-US" sz="2600" dirty="0"/>
              <a:t>fearful meditation! Where, alack,</a:t>
            </a:r>
          </a:p>
          <a:p>
            <a:r>
              <a:rPr lang="en-US" sz="2600" dirty="0"/>
              <a:t>Shall time’s best jewel from time’s chest lie hid?</a:t>
            </a:r>
          </a:p>
          <a:p>
            <a:r>
              <a:rPr lang="en-US" sz="2600" dirty="0"/>
              <a:t>Or what strong hand can hold his swift foot back?</a:t>
            </a:r>
          </a:p>
          <a:p>
            <a:r>
              <a:rPr lang="en-US" sz="2600" dirty="0"/>
              <a:t>Or who his spoil or beauty can forbid?</a:t>
            </a:r>
            <a:endParaRPr lang="en-US" sz="2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2185" y="3223246"/>
            <a:ext cx="8403983" cy="16312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/>
              <a:t>What </a:t>
            </a:r>
            <a:r>
              <a:rPr lang="en-US" sz="2500" dirty="0" smtClean="0"/>
              <a:t>a scary thing to </a:t>
            </a:r>
            <a:r>
              <a:rPr lang="en-US" sz="2500" dirty="0"/>
              <a:t>think about! </a:t>
            </a:r>
            <a:r>
              <a:rPr lang="en-US" sz="2500" dirty="0" smtClean="0"/>
              <a:t>But where</a:t>
            </a:r>
          </a:p>
          <a:p>
            <a:r>
              <a:rPr lang="en-US" sz="2500" dirty="0" smtClean="0"/>
              <a:t>can </a:t>
            </a:r>
            <a:r>
              <a:rPr lang="en-US" sz="2500" dirty="0"/>
              <a:t>I </a:t>
            </a:r>
            <a:r>
              <a:rPr lang="en-US" sz="2500" dirty="0" smtClean="0"/>
              <a:t>hide the most precious thing from time? </a:t>
            </a:r>
          </a:p>
          <a:p>
            <a:r>
              <a:rPr lang="en-US" sz="2500" dirty="0" smtClean="0"/>
              <a:t>What is strong </a:t>
            </a:r>
            <a:r>
              <a:rPr lang="en-US" sz="2500" dirty="0"/>
              <a:t>enough to </a:t>
            </a:r>
            <a:r>
              <a:rPr lang="en-US" sz="2500" dirty="0" smtClean="0"/>
              <a:t>slow down time?</a:t>
            </a:r>
          </a:p>
          <a:p>
            <a:r>
              <a:rPr lang="en-US" sz="2500" dirty="0" smtClean="0"/>
              <a:t>Who can stop time’s destruction?</a:t>
            </a:r>
            <a:endParaRPr lang="en-US" sz="2500" dirty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96093" y="2815625"/>
            <a:ext cx="1774772" cy="2092881"/>
          </a:xfrm>
          <a:prstGeom prst="rect">
            <a:avLst/>
          </a:prstGeom>
          <a:solidFill>
            <a:schemeClr val="accent5"/>
          </a:solidFill>
          <a:ln w="571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Big idea:</a:t>
            </a:r>
          </a:p>
          <a:p>
            <a:r>
              <a:rPr lang="en-US" sz="2600" dirty="0"/>
              <a:t>s</a:t>
            </a:r>
            <a:r>
              <a:rPr lang="en-US" sz="2600" dirty="0" smtClean="0"/>
              <a:t>eeking a means of escape or a solution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2452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HEROIC COUPLET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1292662"/>
          </a:xfrm>
          <a:prstGeom prst="rect">
            <a:avLst/>
          </a:prstGeom>
          <a:solidFill>
            <a:srgbClr val="CFEFA4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/>
              <a:t>N</a:t>
            </a:r>
            <a:r>
              <a:rPr lang="en-US" sz="2600" dirty="0" smtClean="0"/>
              <a:t>one</a:t>
            </a:r>
            <a:r>
              <a:rPr lang="en-US" sz="2600" dirty="0"/>
              <a:t>, unless this miracle have might,</a:t>
            </a:r>
          </a:p>
          <a:p>
            <a:r>
              <a:rPr lang="en-US" sz="2600" dirty="0" smtClean="0"/>
              <a:t>That </a:t>
            </a:r>
            <a:r>
              <a:rPr lang="en-US" sz="2600" dirty="0">
                <a:solidFill>
                  <a:srgbClr val="D06B20"/>
                </a:solidFill>
              </a:rPr>
              <a:t>in black ink my love may still shine bright</a:t>
            </a:r>
            <a:r>
              <a:rPr lang="en-US" sz="2600" dirty="0"/>
              <a:t>.</a:t>
            </a:r>
            <a:endParaRPr lang="en-US" sz="2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2185" y="2510147"/>
            <a:ext cx="8403983" cy="8617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/>
              <a:t>N</a:t>
            </a:r>
            <a:r>
              <a:rPr lang="en-US" sz="2500" dirty="0" smtClean="0"/>
              <a:t>o </a:t>
            </a:r>
            <a:r>
              <a:rPr lang="en-US" sz="2500" dirty="0"/>
              <a:t>one, unless this miracle </a:t>
            </a:r>
            <a:r>
              <a:rPr lang="en-US" sz="2500" dirty="0" smtClean="0"/>
              <a:t>works: </a:t>
            </a:r>
          </a:p>
          <a:p>
            <a:r>
              <a:rPr lang="en-US" sz="2500" dirty="0" smtClean="0"/>
              <a:t>that </a:t>
            </a:r>
            <a:r>
              <a:rPr lang="en-US" sz="2500" dirty="0"/>
              <a:t>in </a:t>
            </a:r>
            <a:r>
              <a:rPr lang="en-US" sz="2500" dirty="0" smtClean="0"/>
              <a:t>this </a:t>
            </a:r>
            <a:r>
              <a:rPr lang="en-US" sz="2500" dirty="0"/>
              <a:t>black </a:t>
            </a:r>
            <a:r>
              <a:rPr lang="en-US" sz="2500" dirty="0" smtClean="0"/>
              <a:t>ink my loved one may </a:t>
            </a:r>
            <a:r>
              <a:rPr lang="en-US" sz="2500" dirty="0"/>
              <a:t>still shine bright.</a:t>
            </a:r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5363" y="3730598"/>
            <a:ext cx="4456844" cy="492443"/>
          </a:xfrm>
          <a:prstGeom prst="rect">
            <a:avLst/>
          </a:prstGeom>
          <a:solidFill>
            <a:schemeClr val="accent5"/>
          </a:solidFill>
          <a:ln w="571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Big idea: </a:t>
            </a:r>
            <a:r>
              <a:rPr lang="en-US" sz="2600" dirty="0" smtClean="0"/>
              <a:t>poetry = immortality</a:t>
            </a:r>
          </a:p>
        </p:txBody>
      </p:sp>
    </p:spTree>
    <p:extLst>
      <p:ext uri="{BB962C8B-B14F-4D97-AF65-F5344CB8AC3E}">
        <p14:creationId xmlns:p14="http://schemas.microsoft.com/office/powerpoint/2010/main" val="686914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448175"/>
            <a:ext cx="8403982" cy="4924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How would you rate Sonnet 29 overall?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3959210" y="2371590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400220" y="2371590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856911" y="2371590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502520" y="2390264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067503" y="2390264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2186" y="940618"/>
            <a:ext cx="8403983" cy="892552"/>
          </a:xfrm>
          <a:prstGeom prst="rect">
            <a:avLst/>
          </a:prstGeom>
          <a:solidFill>
            <a:srgbClr val="CFEFA4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Consider the meaning of the poem and how Shakespeare conveys that meaning.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6992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134</TotalTime>
  <Words>316</Words>
  <Application>Microsoft Macintosh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SONNET 65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SONNET 29</dc:title>
  <dc:creator>Linda Lee</dc:creator>
  <cp:lastModifiedBy>Linda Lee</cp:lastModifiedBy>
  <cp:revision>19</cp:revision>
  <dcterms:created xsi:type="dcterms:W3CDTF">2018-02-25T06:58:05Z</dcterms:created>
  <dcterms:modified xsi:type="dcterms:W3CDTF">2018-03-01T01:14:42Z</dcterms:modified>
</cp:coreProperties>
</file>