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69" r:id="rId7"/>
    <p:sldId id="272" r:id="rId8"/>
    <p:sldId id="274" r:id="rId9"/>
    <p:sldId id="278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26,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26,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278" y="1128250"/>
            <a:ext cx="5648623" cy="1204306"/>
          </a:xfrm>
        </p:spPr>
        <p:txBody>
          <a:bodyPr/>
          <a:lstStyle/>
          <a:p>
            <a:r>
              <a:rPr lang="en-US" sz="3500" dirty="0" smtClean="0"/>
              <a:t>SONNET 29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443" y="2428828"/>
            <a:ext cx="6511131" cy="329259"/>
          </a:xfrm>
        </p:spPr>
        <p:txBody>
          <a:bodyPr>
            <a:noAutofit/>
          </a:bodyPr>
          <a:lstStyle/>
          <a:p>
            <a:r>
              <a:rPr lang="en-US" sz="2000" dirty="0" smtClean="0"/>
              <a:t>William Shakespeare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21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is the big idea in the heroic couplet?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6" y="772552"/>
            <a:ext cx="8403983" cy="1292662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/>
              <a:t>For </a:t>
            </a:r>
            <a:r>
              <a:rPr lang="en-US" sz="2600" dirty="0">
                <a:solidFill>
                  <a:srgbClr val="0000FF"/>
                </a:solidFill>
              </a:rPr>
              <a:t>thy sweet love remembered such wealth brings</a:t>
            </a:r>
          </a:p>
          <a:p>
            <a:r>
              <a:rPr lang="en-US" sz="2600" dirty="0"/>
              <a:t>That then </a:t>
            </a:r>
            <a:r>
              <a:rPr lang="en-US" sz="2600" dirty="0">
                <a:solidFill>
                  <a:srgbClr val="0000FF"/>
                </a:solidFill>
              </a:rPr>
              <a:t>I scorn to change my state with kings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186" y="2506628"/>
            <a:ext cx="2838678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The big idea:</a:t>
            </a:r>
          </a:p>
          <a:p>
            <a:pPr marL="342900" indent="-342900">
              <a:buFontTx/>
              <a:buChar char="-"/>
            </a:pPr>
            <a:r>
              <a:rPr lang="en-US" sz="2500" dirty="0" smtClean="0"/>
              <a:t>deep admiration and love</a:t>
            </a:r>
          </a:p>
          <a:p>
            <a:pPr marL="342900" indent="-342900">
              <a:buFontTx/>
              <a:buChar char="-"/>
            </a:pPr>
            <a:r>
              <a:rPr lang="en-US" sz="2500" dirty="0" smtClean="0"/>
              <a:t>contentment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3660400" y="2506628"/>
            <a:ext cx="5135767" cy="20159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We see this in:</a:t>
            </a:r>
          </a:p>
          <a:p>
            <a:pPr marL="342900" indent="-342900">
              <a:buFontTx/>
              <a:buChar char="-"/>
            </a:pPr>
            <a:r>
              <a:rPr lang="en-US" sz="2500" dirty="0" smtClean="0"/>
              <a:t>“ . . . thy sweet love remembered such wealth brings” (13)</a:t>
            </a:r>
          </a:p>
          <a:p>
            <a:pPr marL="342900" indent="-342900">
              <a:buFontTx/>
              <a:buChar char="-"/>
            </a:pPr>
            <a:r>
              <a:rPr lang="en-US" sz="2500" dirty="0" smtClean="0"/>
              <a:t>“ . . . I scorn to change my state with kings” (14)</a:t>
            </a:r>
          </a:p>
        </p:txBody>
      </p:sp>
    </p:spTree>
    <p:extLst>
      <p:ext uri="{BB962C8B-B14F-4D97-AF65-F5344CB8AC3E}">
        <p14:creationId xmlns:p14="http://schemas.microsoft.com/office/powerpoint/2010/main" val="2426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448175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How would you rate Sonnet 29 overall?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3959210" y="2371590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400220" y="2371590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856911" y="2371590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02520" y="2390264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067503" y="2390264"/>
            <a:ext cx="1288610" cy="1213805"/>
          </a:xfrm>
          <a:prstGeom prst="star5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2186" y="940618"/>
            <a:ext cx="8403983" cy="892552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Consider the meaning of the poem and how Shakespeare conveys that meaning.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6992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1</a:t>
            </a:r>
            <a:r>
              <a:rPr lang="en-US" sz="2600" baseline="30000" dirty="0" smtClean="0">
                <a:latin typeface="+mj-lt"/>
              </a:rPr>
              <a:t>ST</a:t>
            </a:r>
            <a:r>
              <a:rPr lang="en-US" sz="2600" dirty="0" smtClean="0">
                <a:latin typeface="+mj-lt"/>
              </a:rPr>
              <a:t> QUATRAIN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When </a:t>
            </a:r>
            <a:r>
              <a:rPr lang="en-US" sz="2600" dirty="0"/>
              <a:t>in disgrace with fortune and men’s eyes</a:t>
            </a:r>
          </a:p>
          <a:p>
            <a:r>
              <a:rPr lang="en-US" sz="2600" dirty="0"/>
              <a:t>I all alone </a:t>
            </a:r>
            <a:r>
              <a:rPr lang="en-US" sz="2600" dirty="0" err="1"/>
              <a:t>beweep</a:t>
            </a:r>
            <a:r>
              <a:rPr lang="en-US" sz="2600" dirty="0"/>
              <a:t> my outcast state,</a:t>
            </a:r>
          </a:p>
          <a:p>
            <a:r>
              <a:rPr lang="en-US" sz="2600" dirty="0"/>
              <a:t>And trouble deaf </a:t>
            </a:r>
            <a:r>
              <a:rPr lang="en-US" sz="2600" dirty="0" err="1"/>
              <a:t>heav'n</a:t>
            </a:r>
            <a:r>
              <a:rPr lang="en-US" sz="2600" dirty="0"/>
              <a:t> with my bootless cries,</a:t>
            </a:r>
          </a:p>
          <a:p>
            <a:r>
              <a:rPr lang="en-US" sz="2600" dirty="0"/>
              <a:t>And look upon myself, and curse my fate,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185" y="3223246"/>
            <a:ext cx="8403983" cy="16927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When I’m in disgrace with everyone and my luck </a:t>
            </a:r>
            <a:r>
              <a:rPr lang="en-US" sz="2500" dirty="0" smtClean="0"/>
              <a:t>has gone</a:t>
            </a:r>
          </a:p>
          <a:p>
            <a:r>
              <a:rPr lang="en-US" sz="2500" dirty="0" smtClean="0"/>
              <a:t>I sit all </a:t>
            </a:r>
            <a:r>
              <a:rPr lang="en-US" sz="2500" dirty="0"/>
              <a:t>alone and cry about </a:t>
            </a:r>
            <a:r>
              <a:rPr lang="en-US" sz="2500" dirty="0" smtClean="0"/>
              <a:t>being an </a:t>
            </a:r>
            <a:r>
              <a:rPr lang="en-US" sz="2500" dirty="0"/>
              <a:t>outcast</a:t>
            </a:r>
            <a:r>
              <a:rPr lang="en-US" sz="2500" dirty="0" smtClean="0"/>
              <a:t>,</a:t>
            </a:r>
          </a:p>
          <a:p>
            <a:r>
              <a:rPr lang="en-US" sz="2500" dirty="0"/>
              <a:t>a</a:t>
            </a:r>
            <a:r>
              <a:rPr lang="en-US" sz="2500" dirty="0" smtClean="0"/>
              <a:t>nd I </a:t>
            </a:r>
            <a:r>
              <a:rPr lang="en-US" sz="2500" dirty="0"/>
              <a:t>bother God with useless cries, which fall on deaf ears, and </a:t>
            </a:r>
            <a:r>
              <a:rPr lang="en-US" sz="2500" dirty="0" smtClean="0"/>
              <a:t>I look </a:t>
            </a:r>
            <a:r>
              <a:rPr lang="en-US" sz="2500" dirty="0"/>
              <a:t>at myself and curse my fate,</a:t>
            </a:r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3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2</a:t>
            </a:r>
            <a:r>
              <a:rPr lang="en-US" sz="2600" baseline="30000" dirty="0" smtClean="0">
                <a:latin typeface="+mj-lt"/>
              </a:rPr>
              <a:t>nd</a:t>
            </a:r>
            <a:r>
              <a:rPr lang="en-US" sz="2600" dirty="0" smtClean="0">
                <a:latin typeface="+mj-lt"/>
              </a:rPr>
              <a:t> QUATRAIN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Wishing </a:t>
            </a:r>
            <a:r>
              <a:rPr lang="en-US" sz="2600" dirty="0"/>
              <a:t>me like to one more rich in hope,</a:t>
            </a:r>
          </a:p>
          <a:p>
            <a:r>
              <a:rPr lang="en-US" sz="2600" dirty="0"/>
              <a:t>Featured like him, like him with friends possessed,</a:t>
            </a:r>
          </a:p>
          <a:p>
            <a:r>
              <a:rPr lang="en-US" sz="2600" dirty="0"/>
              <a:t>Desiring this man’s art, and that man’s scope,</a:t>
            </a:r>
          </a:p>
          <a:p>
            <a:r>
              <a:rPr lang="en-US" sz="2600" dirty="0"/>
              <a:t>With what I most enjoy contented least;</a:t>
            </a:r>
            <a:endParaRPr lang="en-US" sz="2600" dirty="0" smtClean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185" y="3223246"/>
            <a:ext cx="8403983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wishing I </a:t>
            </a:r>
            <a:r>
              <a:rPr lang="en-US" sz="2500" dirty="0" smtClean="0"/>
              <a:t>could be like someone who is more hopeful,</a:t>
            </a:r>
          </a:p>
          <a:p>
            <a:r>
              <a:rPr lang="en-US" sz="2500" dirty="0"/>
              <a:t>w</a:t>
            </a:r>
            <a:r>
              <a:rPr lang="en-US" sz="2500" dirty="0" smtClean="0"/>
              <a:t>ith this man’s good </a:t>
            </a:r>
            <a:r>
              <a:rPr lang="en-US" sz="2500" dirty="0"/>
              <a:t>looks and that man’s friends, </a:t>
            </a:r>
            <a:endParaRPr lang="en-US" sz="2500" dirty="0" smtClean="0"/>
          </a:p>
          <a:p>
            <a:r>
              <a:rPr lang="en-US" sz="2500" dirty="0"/>
              <a:t>d</a:t>
            </a:r>
            <a:r>
              <a:rPr lang="en-US" sz="2500" dirty="0" smtClean="0"/>
              <a:t>esiring this </a:t>
            </a:r>
            <a:r>
              <a:rPr lang="en-US" sz="2500" dirty="0"/>
              <a:t>man’s skills and that man’s opportunities, </a:t>
            </a:r>
            <a:endParaRPr lang="en-US" sz="2500" dirty="0" smtClean="0"/>
          </a:p>
          <a:p>
            <a:r>
              <a:rPr lang="en-US" sz="2500" dirty="0" smtClean="0"/>
              <a:t>all the while, the things I usually enjoy just don’t satisfy me;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9235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3</a:t>
            </a:r>
            <a:r>
              <a:rPr lang="en-US" sz="2600" baseline="30000" dirty="0" smtClean="0">
                <a:latin typeface="+mj-lt"/>
              </a:rPr>
              <a:t>rd</a:t>
            </a:r>
            <a:r>
              <a:rPr lang="en-US" sz="2600" dirty="0" smtClean="0">
                <a:latin typeface="+mj-lt"/>
              </a:rPr>
              <a:t> QUATRAIN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Yet </a:t>
            </a:r>
            <a:r>
              <a:rPr lang="en-US" sz="2600" dirty="0"/>
              <a:t>in these thoughts myself almost despising,</a:t>
            </a:r>
          </a:p>
          <a:p>
            <a:r>
              <a:rPr lang="en-US" sz="2600" dirty="0"/>
              <a:t>Haply I think on thee, and then my state,</a:t>
            </a:r>
          </a:p>
          <a:p>
            <a:r>
              <a:rPr lang="en-US" sz="2600" dirty="0"/>
              <a:t>Like to the lark at break of day arising</a:t>
            </a:r>
          </a:p>
          <a:p>
            <a:r>
              <a:rPr lang="en-US" sz="2600" dirty="0"/>
              <a:t>From sullen earth, sings hymns at heaven’s gate.</a:t>
            </a:r>
            <a:endParaRPr lang="en-US" sz="2600" dirty="0" smtClean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185" y="3223246"/>
            <a:ext cx="8403983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Yet, as </a:t>
            </a:r>
            <a:r>
              <a:rPr lang="en-US" sz="2500" dirty="0" smtClean="0"/>
              <a:t>I think </a:t>
            </a:r>
            <a:r>
              <a:rPr lang="en-US" sz="2500" dirty="0"/>
              <a:t>these thoughts and almost </a:t>
            </a:r>
            <a:r>
              <a:rPr lang="en-US" sz="2500" dirty="0" smtClean="0"/>
              <a:t>hate </a:t>
            </a:r>
            <a:r>
              <a:rPr lang="en-US" sz="2500" dirty="0"/>
              <a:t>myself, </a:t>
            </a:r>
            <a:endParaRPr lang="en-US" sz="2500" dirty="0" smtClean="0"/>
          </a:p>
          <a:p>
            <a:r>
              <a:rPr lang="en-US" sz="2500" dirty="0" smtClean="0"/>
              <a:t>I </a:t>
            </a:r>
            <a:r>
              <a:rPr lang="en-US" sz="2500" dirty="0"/>
              <a:t>happen to think about you, and then my condition </a:t>
            </a:r>
            <a:r>
              <a:rPr lang="en-US" sz="2500" dirty="0" smtClean="0"/>
              <a:t>improves like </a:t>
            </a:r>
            <a:r>
              <a:rPr lang="en-US" sz="2500" dirty="0"/>
              <a:t>a </a:t>
            </a:r>
            <a:r>
              <a:rPr lang="en-US" sz="2500" dirty="0" smtClean="0"/>
              <a:t>bird </a:t>
            </a:r>
            <a:r>
              <a:rPr lang="en-US" sz="2500" dirty="0"/>
              <a:t>at daybreak rising up and leaving </a:t>
            </a:r>
            <a:endParaRPr lang="en-US" sz="2500" dirty="0" smtClean="0"/>
          </a:p>
          <a:p>
            <a:r>
              <a:rPr lang="en-US" sz="2500" dirty="0" smtClean="0"/>
              <a:t>the </a:t>
            </a:r>
            <a:r>
              <a:rPr lang="en-US" sz="2500" dirty="0"/>
              <a:t>earth far behind to </a:t>
            </a:r>
            <a:r>
              <a:rPr lang="en-US" sz="2500" dirty="0" smtClean="0"/>
              <a:t>sing </a:t>
            </a:r>
            <a:r>
              <a:rPr lang="en-US" sz="2500" dirty="0"/>
              <a:t>to God. </a:t>
            </a:r>
          </a:p>
        </p:txBody>
      </p:sp>
    </p:spTree>
    <p:extLst>
      <p:ext uri="{BB962C8B-B14F-4D97-AF65-F5344CB8AC3E}">
        <p14:creationId xmlns:p14="http://schemas.microsoft.com/office/powerpoint/2010/main" val="348141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HEROIC COUPLET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1292662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For </a:t>
            </a:r>
            <a:r>
              <a:rPr lang="en-US" sz="2600" dirty="0"/>
              <a:t>thy sweet love remembered such wealth brings</a:t>
            </a:r>
          </a:p>
          <a:p>
            <a:r>
              <a:rPr lang="en-US" sz="2600" dirty="0" smtClean="0"/>
              <a:t>That </a:t>
            </a:r>
            <a:r>
              <a:rPr lang="en-US" sz="2600" dirty="0"/>
              <a:t>then I scorn to change my state with kings.</a:t>
            </a:r>
            <a:endParaRPr lang="en-US" sz="2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92185" y="2426312"/>
            <a:ext cx="8403983" cy="861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/>
              <a:t>For when I remember your sweet love, I feel so </a:t>
            </a:r>
            <a:r>
              <a:rPr lang="en-US" sz="2500" dirty="0" smtClean="0"/>
              <a:t>rich</a:t>
            </a:r>
          </a:p>
          <a:p>
            <a:r>
              <a:rPr lang="en-US" sz="2500" dirty="0" smtClean="0"/>
              <a:t>that I would hate to </a:t>
            </a:r>
            <a:r>
              <a:rPr lang="en-US" sz="2500" dirty="0"/>
              <a:t>change places even with kings.</a:t>
            </a:r>
          </a:p>
        </p:txBody>
      </p:sp>
    </p:spTree>
    <p:extLst>
      <p:ext uri="{BB962C8B-B14F-4D97-AF65-F5344CB8AC3E}">
        <p14:creationId xmlns:p14="http://schemas.microsoft.com/office/powerpoint/2010/main" val="137519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is the big idea in the first quatrain?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When </a:t>
            </a:r>
            <a:r>
              <a:rPr lang="en-US" sz="2600" dirty="0"/>
              <a:t>in disgrace with fortune and men’s eyes</a:t>
            </a:r>
          </a:p>
          <a:p>
            <a:r>
              <a:rPr lang="en-US" sz="2600" dirty="0"/>
              <a:t>I all alone </a:t>
            </a:r>
            <a:r>
              <a:rPr lang="en-US" sz="2600" dirty="0" err="1"/>
              <a:t>beweep</a:t>
            </a:r>
            <a:r>
              <a:rPr lang="en-US" sz="2600" dirty="0"/>
              <a:t> my outcast state,</a:t>
            </a:r>
          </a:p>
          <a:p>
            <a:r>
              <a:rPr lang="en-US" sz="2600" dirty="0"/>
              <a:t>And trouble deaf </a:t>
            </a:r>
            <a:r>
              <a:rPr lang="en-US" sz="2600" dirty="0" err="1"/>
              <a:t>heav'n</a:t>
            </a:r>
            <a:r>
              <a:rPr lang="en-US" sz="2600" dirty="0"/>
              <a:t> with my bootless cries,</a:t>
            </a:r>
          </a:p>
          <a:p>
            <a:r>
              <a:rPr lang="en-US" sz="2600" dirty="0"/>
              <a:t>And look upon myself, and curse my fate,</a:t>
            </a:r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2185" y="3223246"/>
            <a:ext cx="8403983" cy="135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500" dirty="0" smtClean="0"/>
          </a:p>
          <a:p>
            <a:pPr algn="ctr"/>
            <a:r>
              <a:rPr lang="en-US" sz="2500" dirty="0" smtClean="0"/>
              <a:t>The “big idea” refers to a concept, </a:t>
            </a:r>
          </a:p>
          <a:p>
            <a:pPr algn="ctr"/>
            <a:r>
              <a:rPr lang="en-US" sz="2500" i="1" dirty="0" smtClean="0"/>
              <a:t>not</a:t>
            </a:r>
            <a:r>
              <a:rPr lang="en-US" sz="2500" dirty="0" smtClean="0"/>
              <a:t> a summary of the lines.</a:t>
            </a:r>
          </a:p>
          <a:p>
            <a:pPr algn="ctr"/>
            <a:endParaRPr lang="en-US" sz="1700" dirty="0"/>
          </a:p>
        </p:txBody>
      </p:sp>
      <p:sp>
        <p:nvSpPr>
          <p:cNvPr id="9" name="Left Arrow 8"/>
          <p:cNvSpPr/>
          <p:nvPr/>
        </p:nvSpPr>
        <p:spPr>
          <a:xfrm rot="3904836">
            <a:off x="1867552" y="1568610"/>
            <a:ext cx="2745301" cy="840326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78540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is the big idea in the first quatrain?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 smtClean="0"/>
              <a:t>When </a:t>
            </a:r>
            <a:r>
              <a:rPr lang="en-US" sz="2600" dirty="0"/>
              <a:t>in disgrace with fortune and men’s eyes</a:t>
            </a:r>
          </a:p>
          <a:p>
            <a:r>
              <a:rPr lang="en-US" sz="2600" dirty="0"/>
              <a:t>I all alone </a:t>
            </a:r>
            <a:r>
              <a:rPr lang="en-US" sz="2600" dirty="0" err="1">
                <a:solidFill>
                  <a:srgbClr val="3366FF"/>
                </a:solidFill>
              </a:rPr>
              <a:t>beweep</a:t>
            </a:r>
            <a:r>
              <a:rPr lang="en-US" sz="2600" dirty="0">
                <a:solidFill>
                  <a:srgbClr val="3366FF"/>
                </a:solidFill>
              </a:rPr>
              <a:t> my outcast state</a:t>
            </a:r>
            <a:r>
              <a:rPr lang="en-US" sz="2600" dirty="0"/>
              <a:t>,</a:t>
            </a:r>
          </a:p>
          <a:p>
            <a:r>
              <a:rPr lang="en-US" sz="2600" dirty="0"/>
              <a:t>And trouble deaf </a:t>
            </a:r>
            <a:r>
              <a:rPr lang="en-US" sz="2600" dirty="0" err="1"/>
              <a:t>heav'n</a:t>
            </a:r>
            <a:r>
              <a:rPr lang="en-US" sz="2600" dirty="0"/>
              <a:t> with my bootless cries,</a:t>
            </a:r>
          </a:p>
          <a:p>
            <a:r>
              <a:rPr lang="en-US" sz="2600" dirty="0"/>
              <a:t>And look upon myself, and </a:t>
            </a:r>
            <a:r>
              <a:rPr lang="en-US" sz="2600" dirty="0">
                <a:solidFill>
                  <a:srgbClr val="3366FF"/>
                </a:solidFill>
              </a:rPr>
              <a:t>curse my fate</a:t>
            </a:r>
            <a:r>
              <a:rPr lang="en-US" sz="2600" dirty="0"/>
              <a:t>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186" y="3223246"/>
            <a:ext cx="2259737" cy="12464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The big idea:</a:t>
            </a:r>
          </a:p>
          <a:p>
            <a:r>
              <a:rPr lang="en-US" sz="2500" dirty="0" smtClean="0"/>
              <a:t>desolation and hopelessness</a:t>
            </a:r>
            <a:endParaRPr lang="en-US" sz="2500" dirty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62785" y="3223246"/>
            <a:ext cx="5733384" cy="12464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We see this in:</a:t>
            </a:r>
          </a:p>
          <a:p>
            <a:pPr marL="342900" indent="-342900">
              <a:buFontTx/>
              <a:buChar char="-"/>
            </a:pPr>
            <a:r>
              <a:rPr lang="en-US" sz="2500" dirty="0" smtClean="0"/>
              <a:t>“I . . . </a:t>
            </a:r>
            <a:r>
              <a:rPr lang="en-US" sz="2500" dirty="0" err="1"/>
              <a:t>b</a:t>
            </a:r>
            <a:r>
              <a:rPr lang="en-US" sz="2500" dirty="0" err="1" smtClean="0"/>
              <a:t>eweep</a:t>
            </a:r>
            <a:r>
              <a:rPr lang="en-US" sz="2500" dirty="0" smtClean="0"/>
              <a:t> my outcast state” (2)</a:t>
            </a:r>
          </a:p>
          <a:p>
            <a:pPr marL="342900" indent="-342900">
              <a:buFontTx/>
              <a:buChar char="-"/>
            </a:pPr>
            <a:r>
              <a:rPr lang="en-US" sz="2500" dirty="0" smtClean="0"/>
              <a:t>“ . . . curse my fate” (4)</a:t>
            </a:r>
          </a:p>
        </p:txBody>
      </p:sp>
    </p:spTree>
    <p:extLst>
      <p:ext uri="{BB962C8B-B14F-4D97-AF65-F5344CB8AC3E}">
        <p14:creationId xmlns:p14="http://schemas.microsoft.com/office/powerpoint/2010/main" val="1547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is the big idea in the second quatrain?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>
                <a:solidFill>
                  <a:srgbClr val="3366FF"/>
                </a:solidFill>
              </a:rPr>
              <a:t>Wishing me like to one more rich in hope,</a:t>
            </a:r>
          </a:p>
          <a:p>
            <a:r>
              <a:rPr lang="en-US" sz="2600" dirty="0"/>
              <a:t>Featured like him, like him with friends possessed,</a:t>
            </a:r>
          </a:p>
          <a:p>
            <a:r>
              <a:rPr lang="en-US" sz="2600" dirty="0">
                <a:solidFill>
                  <a:srgbClr val="3366FF"/>
                </a:solidFill>
              </a:rPr>
              <a:t>Desiring this man’s art, and that man’s scope,</a:t>
            </a:r>
          </a:p>
          <a:p>
            <a:r>
              <a:rPr lang="en-US" sz="2600" dirty="0"/>
              <a:t>With what I most enjoy contented least;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187" y="3223246"/>
            <a:ext cx="2016956" cy="12464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The big idea:</a:t>
            </a:r>
          </a:p>
          <a:p>
            <a:r>
              <a:rPr lang="en-US" sz="2500" dirty="0"/>
              <a:t>c</a:t>
            </a:r>
            <a:r>
              <a:rPr lang="en-US" sz="2500" dirty="0" smtClean="0"/>
              <a:t>oveting what others have</a:t>
            </a:r>
            <a:endParaRPr lang="en-US" sz="2500" dirty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01328" y="3223246"/>
            <a:ext cx="5994841" cy="20159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We see this in:</a:t>
            </a:r>
          </a:p>
          <a:p>
            <a:pPr marL="342900" indent="-342900">
              <a:buFontTx/>
              <a:buChar char="-"/>
            </a:pPr>
            <a:r>
              <a:rPr lang="en-US" sz="2500" dirty="0" smtClean="0"/>
              <a:t>“Wishing me like to one more rich in hope” (5)</a:t>
            </a:r>
          </a:p>
          <a:p>
            <a:pPr marL="342900" indent="-342900">
              <a:buFontTx/>
              <a:buChar char="-"/>
            </a:pPr>
            <a:r>
              <a:rPr lang="en-US" sz="2500" dirty="0" smtClean="0"/>
              <a:t>“Desiring this man’s art, and that man’s scope” (7)</a:t>
            </a:r>
          </a:p>
        </p:txBody>
      </p:sp>
    </p:spTree>
    <p:extLst>
      <p:ext uri="{BB962C8B-B14F-4D97-AF65-F5344CB8AC3E}">
        <p14:creationId xmlns:p14="http://schemas.microsoft.com/office/powerpoint/2010/main" val="51197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186" y="280109"/>
            <a:ext cx="8403982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j-lt"/>
              </a:rPr>
              <a:t>What is the big idea in the third quatrain?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185" y="772552"/>
            <a:ext cx="8403983" cy="2092881"/>
          </a:xfrm>
          <a:prstGeom prst="rect">
            <a:avLst/>
          </a:prstGeom>
          <a:solidFill>
            <a:srgbClr val="F6E0DB"/>
          </a:solidFill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r>
              <a:rPr lang="en-US" sz="2600" dirty="0"/>
              <a:t>Yet in these thoughts myself almost despising,</a:t>
            </a:r>
          </a:p>
          <a:p>
            <a:r>
              <a:rPr lang="en-US" sz="2600" dirty="0"/>
              <a:t>Haply I think on thee, and then my state,</a:t>
            </a:r>
          </a:p>
          <a:p>
            <a:r>
              <a:rPr lang="en-US" sz="2600" dirty="0">
                <a:solidFill>
                  <a:srgbClr val="3366FF"/>
                </a:solidFill>
              </a:rPr>
              <a:t>Like to the lark at break of day arising</a:t>
            </a:r>
          </a:p>
          <a:p>
            <a:r>
              <a:rPr lang="en-US" sz="2600" dirty="0">
                <a:solidFill>
                  <a:srgbClr val="3366FF"/>
                </a:solidFill>
              </a:rPr>
              <a:t>From sullen earth</a:t>
            </a:r>
            <a:r>
              <a:rPr lang="en-US" sz="2600" dirty="0"/>
              <a:t>, sings hymns at heaven’s gate</a:t>
            </a:r>
            <a:endParaRPr lang="en-US" sz="2600" dirty="0" smtClean="0"/>
          </a:p>
        </p:txBody>
      </p:sp>
      <p:pic>
        <p:nvPicPr>
          <p:cNvPr id="7" name="Picture 6" descr="White Blo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67" y="4993330"/>
            <a:ext cx="9595649" cy="683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186" y="3223246"/>
            <a:ext cx="2670599" cy="12464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The big idea:</a:t>
            </a:r>
          </a:p>
          <a:p>
            <a:r>
              <a:rPr lang="en-US" sz="2500" dirty="0"/>
              <a:t>a</a:t>
            </a:r>
            <a:r>
              <a:rPr lang="en-US" sz="2500" dirty="0" smtClean="0"/>
              <a:t>n upward change in attitude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3510997" y="3223246"/>
            <a:ext cx="5285172" cy="12464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j-lt"/>
              </a:rPr>
              <a:t>We see this in:</a:t>
            </a:r>
          </a:p>
          <a:p>
            <a:r>
              <a:rPr lang="en-US" sz="2500" dirty="0" smtClean="0"/>
              <a:t>“Like to the lark at break of day arising / From sullen earth” (11-2)</a:t>
            </a:r>
          </a:p>
        </p:txBody>
      </p:sp>
    </p:spTree>
    <p:extLst>
      <p:ext uri="{BB962C8B-B14F-4D97-AF65-F5344CB8AC3E}">
        <p14:creationId xmlns:p14="http://schemas.microsoft.com/office/powerpoint/2010/main" val="107875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69</TotalTime>
  <Words>705</Words>
  <Application>Microsoft Macintosh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SONNET 29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SONNET 29</dc:title>
  <dc:creator>Linda Lee</dc:creator>
  <cp:lastModifiedBy>Linda Lee</cp:lastModifiedBy>
  <cp:revision>12</cp:revision>
  <dcterms:created xsi:type="dcterms:W3CDTF">2018-02-25T06:58:05Z</dcterms:created>
  <dcterms:modified xsi:type="dcterms:W3CDTF">2018-02-26T12:47:44Z</dcterms:modified>
</cp:coreProperties>
</file>