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sldIdLst>
    <p:sldId id="256" r:id="rId2"/>
    <p:sldId id="258" r:id="rId3"/>
    <p:sldId id="261" r:id="rId4"/>
    <p:sldId id="259" r:id="rId5"/>
    <p:sldId id="260" r:id="rId6"/>
    <p:sldId id="262" r:id="rId7"/>
    <p:sldId id="263" r:id="rId8"/>
    <p:sldId id="257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2" d="100"/>
          <a:sy n="82" d="100"/>
        </p:scale>
        <p:origin x="-1776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065BE-0657-4A47-90AD-C21C55E16B19}" type="datetime4">
              <a:rPr lang="en-US" smtClean="0"/>
              <a:pPr/>
              <a:t>September 10,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3AA4-67BE-44F7-809A-3582401494AF}" type="datetime4">
              <a:rPr lang="en-US" smtClean="0"/>
              <a:pPr/>
              <a:t>September 10,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72EEB-1769-4776-AD69-E7C1260563EB}" type="datetime4">
              <a:rPr lang="en-US" smtClean="0"/>
              <a:pPr/>
              <a:t>September 10,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BB8AF-C16A-4836-A92D-61834B5F0BA5}" type="datetime4">
              <a:rPr lang="en-US" smtClean="0"/>
              <a:pPr/>
              <a:t>September 10,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D2193-4505-4A75-99BB-880C6989A757}" type="datetime4">
              <a:rPr lang="en-US" smtClean="0"/>
              <a:pPr/>
              <a:t>September 10,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A18F4-33C3-445B-924C-31108C51719C}" type="datetime4">
              <a:rPr lang="en-US" smtClean="0"/>
              <a:pPr/>
              <a:t>September 10, 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7543A-E259-478F-9E0D-57BA40E442B7}" type="datetime4">
              <a:rPr lang="en-US" smtClean="0"/>
              <a:pPr/>
              <a:t>September 10, 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B012D-77A1-44B0-BB26-329BA1EE55C9}" type="datetime4">
              <a:rPr lang="en-US" smtClean="0"/>
              <a:pPr/>
              <a:t>September 10, 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7499E-3031-413E-B01E-B94970708CAA}" type="datetime4">
              <a:rPr lang="en-US" smtClean="0"/>
              <a:pPr/>
              <a:t>September 10, 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EAB0C-2220-4D0E-A0DD-DB7FA0F742F4}" type="datetime4">
              <a:rPr lang="en-US" smtClean="0"/>
              <a:pPr/>
              <a:t>September 10, 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16D63-31BF-4B94-B6C5-E20B2C63F515}" type="datetime4">
              <a:rPr lang="en-US" smtClean="0"/>
              <a:pPr/>
              <a:t>September 10, 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62B1B13E-D5AF-485E-81A1-82A140076526}" type="datetime4">
              <a:rPr lang="en-US" smtClean="0"/>
              <a:pPr/>
              <a:t>September 10, 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93204" y="1730403"/>
            <a:ext cx="5648623" cy="1204306"/>
          </a:xfrm>
        </p:spPr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sz="3400" dirty="0" smtClean="0"/>
              <a:t>A Review of Key</a:t>
            </a:r>
            <a:br>
              <a:rPr lang="en-US" sz="3400" dirty="0" smtClean="0"/>
            </a:br>
            <a:r>
              <a:rPr lang="en-US" sz="3400" dirty="0" smtClean="0"/>
              <a:t>Rhetoric Devices</a:t>
            </a:r>
            <a:endParaRPr lang="en-US" sz="3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34343" y="2934709"/>
            <a:ext cx="6511131" cy="860232"/>
          </a:xfrm>
        </p:spPr>
        <p:txBody>
          <a:bodyPr>
            <a:noAutofit/>
          </a:bodyPr>
          <a:lstStyle/>
          <a:p>
            <a:r>
              <a:rPr lang="en-US" sz="2000" dirty="0" smtClean="0"/>
              <a:t>In “You Are Not special”</a:t>
            </a:r>
          </a:p>
          <a:p>
            <a:r>
              <a:rPr lang="en-US" sz="2000" dirty="0" smtClean="0"/>
              <a:t>By D. M</a:t>
            </a:r>
            <a:r>
              <a:rPr lang="en-US" sz="1600" dirty="0" smtClean="0"/>
              <a:t>c</a:t>
            </a:r>
            <a:r>
              <a:rPr lang="en-US" sz="2000" dirty="0" smtClean="0"/>
              <a:t>Cullough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7177955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365759"/>
            <a:ext cx="7520940" cy="3227818"/>
          </a:xfrm>
        </p:spPr>
        <p:txBody>
          <a:bodyPr/>
          <a:lstStyle/>
          <a:p>
            <a:r>
              <a:rPr lang="en-US" sz="3400" dirty="0" smtClean="0">
                <a:solidFill>
                  <a:srgbClr val="246172"/>
                </a:solidFill>
                <a:latin typeface="+mn-lt"/>
              </a:rPr>
              <a:t>KEY Rhetorical DEVICES: </a:t>
            </a:r>
            <a:br>
              <a:rPr lang="en-US" sz="3400" dirty="0" smtClean="0">
                <a:solidFill>
                  <a:srgbClr val="246172"/>
                </a:solidFill>
                <a:latin typeface="+mn-lt"/>
              </a:rPr>
            </a:br>
            <a:r>
              <a:rPr lang="en-US" sz="3200" dirty="0" smtClean="0"/>
              <a:t>ANAPHORA</a:t>
            </a:r>
            <a:br>
              <a:rPr lang="en-US" sz="3200" dirty="0" smtClean="0"/>
            </a:br>
            <a:r>
              <a:rPr lang="en-US" sz="3200" dirty="0" smtClean="0"/>
              <a:t>POLYSNDETON</a:t>
            </a:r>
            <a:br>
              <a:rPr lang="en-US" sz="3200" dirty="0" smtClean="0"/>
            </a:br>
            <a:r>
              <a:rPr lang="en-US" sz="3200" dirty="0" smtClean="0"/>
              <a:t>TRICOLON</a:t>
            </a: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 smtClean="0"/>
              <a:t>SCESIS ONOMATON</a:t>
            </a:r>
            <a:br>
              <a:rPr lang="en-US" sz="3200" dirty="0" smtClean="0"/>
            </a:br>
            <a:r>
              <a:rPr lang="en-US" sz="3200" dirty="0" smtClean="0"/>
              <a:t>ANTITHESIS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3648484"/>
            <a:ext cx="7520940" cy="1222290"/>
          </a:xfrm>
        </p:spPr>
        <p:txBody>
          <a:bodyPr>
            <a:normAutofit lnSpcReduction="10000"/>
          </a:bodyPr>
          <a:lstStyle/>
          <a:p>
            <a:pPr algn="just">
              <a:buFont typeface="Wingdings" charset="2"/>
              <a:buChar char="§"/>
            </a:pPr>
            <a:r>
              <a:rPr lang="en-US" sz="2500" b="0" cap="small" dirty="0" smtClean="0">
                <a:solidFill>
                  <a:schemeClr val="accent2">
                    <a:lumMod val="50000"/>
                  </a:schemeClr>
                </a:solidFill>
                <a:cs typeface="Arial Hebrew"/>
              </a:rPr>
              <a:t>KEEP THE AUDIENCE’S ATTENTION</a:t>
            </a:r>
          </a:p>
          <a:p>
            <a:pPr algn="just">
              <a:buFont typeface="Wingdings" charset="2"/>
              <a:buChar char="§"/>
            </a:pPr>
            <a:r>
              <a:rPr lang="en-US" sz="2500" b="0" cap="small" dirty="0" smtClean="0">
                <a:solidFill>
                  <a:schemeClr val="accent2">
                    <a:lumMod val="50000"/>
                  </a:schemeClr>
                </a:solidFill>
                <a:cs typeface="Arial Hebrew"/>
              </a:rPr>
              <a:t>HELP THE AUDIENCE INGEST INFORMATION THAT THEY HEAR BUT CANNOT SEE</a:t>
            </a:r>
          </a:p>
          <a:p>
            <a:pPr algn="just">
              <a:buFont typeface="Wingdings" charset="2"/>
              <a:buChar char="§"/>
            </a:pPr>
            <a:endParaRPr lang="en-US" sz="2500" b="0" cap="small" dirty="0">
              <a:solidFill>
                <a:schemeClr val="tx1">
                  <a:lumMod val="50000"/>
                  <a:lumOff val="50000"/>
                </a:schemeClr>
              </a:solidFill>
              <a:cs typeface="Arial Hebrew"/>
            </a:endParaRPr>
          </a:p>
        </p:txBody>
      </p:sp>
    </p:spTree>
    <p:extLst>
      <p:ext uri="{BB962C8B-B14F-4D97-AF65-F5344CB8AC3E}">
        <p14:creationId xmlns:p14="http://schemas.microsoft.com/office/powerpoint/2010/main" val="9664157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400" dirty="0" smtClean="0">
                <a:solidFill>
                  <a:srgbClr val="246172"/>
                </a:solidFill>
                <a:latin typeface="+mn-lt"/>
              </a:rPr>
              <a:t>Rhythm: </a:t>
            </a:r>
            <a:r>
              <a:rPr lang="en-US" sz="3400" dirty="0" smtClean="0"/>
              <a:t>ANAPHORA</a:t>
            </a:r>
            <a:endParaRPr lang="en-US" sz="3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992717"/>
            <a:ext cx="7520940" cy="4025898"/>
          </a:xfrm>
        </p:spPr>
        <p:txBody>
          <a:bodyPr>
            <a:normAutofit/>
          </a:bodyPr>
          <a:lstStyle/>
          <a:p>
            <a:pPr algn="just"/>
            <a:r>
              <a:rPr lang="en-US" sz="2500" b="0" cap="small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 Hebrew"/>
              </a:rPr>
              <a:t>THE REPETITION OF THE SAME WORD OR WORDS AT THE BEGINNING OF SUCCESSIVE SENTENCES OR PHRASES</a:t>
            </a:r>
          </a:p>
          <a:p>
            <a:pPr algn="just"/>
            <a:endParaRPr lang="en-US" sz="1000" b="0" cap="small" dirty="0">
              <a:solidFill>
                <a:schemeClr val="tx1">
                  <a:lumMod val="50000"/>
                  <a:lumOff val="50000"/>
                </a:schemeClr>
              </a:solidFill>
              <a:cs typeface="Arial Hebrew"/>
            </a:endParaRPr>
          </a:p>
          <a:p>
            <a:pPr algn="just"/>
            <a:r>
              <a:rPr lang="en-US" sz="2500" b="0" i="1" dirty="0" smtClean="0"/>
              <a:t>“</a:t>
            </a:r>
            <a:r>
              <a:rPr lang="en-US" sz="2500" b="0" i="1" u="sng" dirty="0" smtClean="0"/>
              <a:t>through</a:t>
            </a:r>
            <a:r>
              <a:rPr lang="en-US" sz="2500" b="0" i="1" dirty="0" smtClean="0"/>
              <a:t> </a:t>
            </a:r>
            <a:r>
              <a:rPr lang="en-US" sz="2500" b="0" i="1" dirty="0"/>
              <a:t>financial fiascos, </a:t>
            </a:r>
            <a:r>
              <a:rPr lang="en-US" sz="2500" b="0" i="1" u="sng" dirty="0"/>
              <a:t>through</a:t>
            </a:r>
            <a:r>
              <a:rPr lang="en-US" sz="2500" b="0" i="1" dirty="0"/>
              <a:t> midlife crises, </a:t>
            </a:r>
            <a:r>
              <a:rPr lang="en-US" sz="2500" b="0" i="1" u="sng" dirty="0"/>
              <a:t>through</a:t>
            </a:r>
            <a:r>
              <a:rPr lang="en-US" sz="2500" b="0" i="1" dirty="0"/>
              <a:t> diminishing tolerance for annoyingness, </a:t>
            </a:r>
            <a:r>
              <a:rPr lang="en-US" sz="2500" b="0" i="1" u="sng" dirty="0"/>
              <a:t>through</a:t>
            </a:r>
            <a:r>
              <a:rPr lang="en-US" sz="2500" b="0" i="1" dirty="0"/>
              <a:t> every </a:t>
            </a:r>
            <a:r>
              <a:rPr lang="en-US" sz="2500" b="0" i="1" dirty="0" smtClean="0"/>
              <a:t>indifference</a:t>
            </a:r>
            <a:r>
              <a:rPr lang="en-HK" sz="2500" b="0" i="1" dirty="0" smtClean="0"/>
              <a:t> . . .”</a:t>
            </a:r>
          </a:p>
          <a:p>
            <a:pPr algn="just"/>
            <a:endParaRPr lang="en-US" sz="1000" b="0" cap="small" dirty="0" smtClean="0">
              <a:solidFill>
                <a:schemeClr val="tx1">
                  <a:lumMod val="50000"/>
                  <a:lumOff val="50000"/>
                </a:schemeClr>
              </a:solidFill>
              <a:cs typeface="Arial Hebrew"/>
            </a:endParaRPr>
          </a:p>
          <a:p>
            <a:pPr algn="just">
              <a:buFont typeface="Wingdings" charset="2"/>
              <a:buChar char="§"/>
            </a:pPr>
            <a:r>
              <a:rPr lang="en-US" sz="2500" b="0" cap="small" dirty="0" smtClean="0">
                <a:solidFill>
                  <a:schemeClr val="accent2">
                    <a:lumMod val="50000"/>
                  </a:schemeClr>
                </a:solidFill>
                <a:cs typeface="Arial Hebrew"/>
              </a:rPr>
              <a:t>STRONG, NOTICEABLE PATTERN OF SOUND</a:t>
            </a:r>
          </a:p>
          <a:p>
            <a:pPr algn="just">
              <a:buFont typeface="Wingdings" charset="2"/>
              <a:buChar char="§"/>
            </a:pPr>
            <a:r>
              <a:rPr lang="en-US" sz="2500" b="0" cap="small" dirty="0" smtClean="0">
                <a:solidFill>
                  <a:schemeClr val="accent2">
                    <a:lumMod val="50000"/>
                  </a:schemeClr>
                </a:solidFill>
                <a:cs typeface="Arial Hebrew"/>
              </a:rPr>
              <a:t>REGULARLY RECURRING SEQUENCE OF IDEAS</a:t>
            </a:r>
          </a:p>
          <a:p>
            <a:pPr algn="just">
              <a:buFont typeface="Wingdings" charset="2"/>
              <a:buChar char="§"/>
            </a:pPr>
            <a:endParaRPr lang="en-US" sz="2500" b="0" cap="small" dirty="0">
              <a:solidFill>
                <a:schemeClr val="tx1">
                  <a:lumMod val="50000"/>
                  <a:lumOff val="50000"/>
                </a:schemeClr>
              </a:solidFill>
              <a:cs typeface="Arial Hebrew"/>
            </a:endParaRPr>
          </a:p>
        </p:txBody>
      </p:sp>
    </p:spTree>
    <p:extLst>
      <p:ext uri="{BB962C8B-B14F-4D97-AF65-F5344CB8AC3E}">
        <p14:creationId xmlns:p14="http://schemas.microsoft.com/office/powerpoint/2010/main" val="24509904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400" dirty="0" smtClean="0">
                <a:solidFill>
                  <a:srgbClr val="246172"/>
                </a:solidFill>
                <a:latin typeface="+mn-lt"/>
              </a:rPr>
              <a:t>Rhythm: </a:t>
            </a:r>
            <a:r>
              <a:rPr lang="en-US" sz="3400" dirty="0" smtClean="0"/>
              <a:t>POLYSYNDETON</a:t>
            </a:r>
            <a:endParaRPr lang="en-US" sz="3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992717"/>
            <a:ext cx="7520940" cy="4025898"/>
          </a:xfrm>
        </p:spPr>
        <p:txBody>
          <a:bodyPr>
            <a:normAutofit/>
          </a:bodyPr>
          <a:lstStyle/>
          <a:p>
            <a:pPr algn="just"/>
            <a:r>
              <a:rPr lang="en-US" sz="2500" b="0" cap="small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 Hebrew"/>
              </a:rPr>
              <a:t>THE REPETITION OF THE SAME CONJUNCTION WORD BETWEEN EACH ITEM IN A LIST</a:t>
            </a:r>
          </a:p>
          <a:p>
            <a:pPr algn="just"/>
            <a:endParaRPr lang="en-US" sz="1000" b="0" cap="small" dirty="0">
              <a:solidFill>
                <a:schemeClr val="tx1">
                  <a:lumMod val="50000"/>
                  <a:lumOff val="50000"/>
                </a:schemeClr>
              </a:solidFill>
              <a:cs typeface="Arial Hebrew"/>
            </a:endParaRPr>
          </a:p>
          <a:p>
            <a:pPr algn="just"/>
            <a:r>
              <a:rPr lang="en-US" sz="2800" i="1" dirty="0" smtClean="0"/>
              <a:t>“whether </a:t>
            </a:r>
            <a:r>
              <a:rPr lang="en-US" sz="2800" i="1" dirty="0"/>
              <a:t>you win </a:t>
            </a:r>
            <a:r>
              <a:rPr lang="en-US" sz="2800" i="1" u="sng" dirty="0"/>
              <a:t>or</a:t>
            </a:r>
            <a:r>
              <a:rPr lang="en-US" sz="2800" i="1" dirty="0"/>
              <a:t> </a:t>
            </a:r>
            <a:r>
              <a:rPr lang="en-US" sz="2800" i="1" dirty="0" smtClean="0"/>
              <a:t>lose </a:t>
            </a:r>
            <a:r>
              <a:rPr lang="en-US" sz="2800" i="1" u="sng" dirty="0"/>
              <a:t>or</a:t>
            </a:r>
            <a:r>
              <a:rPr lang="en-US" sz="2800" i="1" dirty="0"/>
              <a:t> learn </a:t>
            </a:r>
            <a:r>
              <a:rPr lang="en-US" sz="2800" i="1" u="sng" dirty="0"/>
              <a:t>or</a:t>
            </a:r>
            <a:r>
              <a:rPr lang="en-US" sz="2800" i="1" dirty="0"/>
              <a:t> </a:t>
            </a:r>
            <a:r>
              <a:rPr lang="en-US" sz="2800" i="1" dirty="0" smtClean="0"/>
              <a:t>grow </a:t>
            </a:r>
            <a:r>
              <a:rPr lang="en-US" sz="2800" i="1" u="sng" dirty="0"/>
              <a:t>or</a:t>
            </a:r>
            <a:r>
              <a:rPr lang="en-US" sz="2800" i="1" dirty="0"/>
              <a:t> enjoy yourself doing </a:t>
            </a:r>
            <a:r>
              <a:rPr lang="en-US" sz="2800" i="1" dirty="0" smtClean="0"/>
              <a:t>it</a:t>
            </a:r>
            <a:r>
              <a:rPr lang="en-HK" sz="2800" i="1" dirty="0" smtClean="0"/>
              <a:t>”</a:t>
            </a:r>
          </a:p>
          <a:p>
            <a:pPr algn="just"/>
            <a:endParaRPr lang="en-US" sz="1000" b="0" i="1" cap="small" dirty="0" smtClean="0">
              <a:solidFill>
                <a:schemeClr val="tx1">
                  <a:lumMod val="50000"/>
                  <a:lumOff val="50000"/>
                </a:schemeClr>
              </a:solidFill>
              <a:cs typeface="Arial Hebrew"/>
            </a:endParaRPr>
          </a:p>
          <a:p>
            <a:pPr algn="just">
              <a:buFont typeface="Wingdings" charset="2"/>
              <a:buChar char="§"/>
            </a:pPr>
            <a:r>
              <a:rPr lang="en-US" sz="2500" b="0" cap="small" dirty="0" smtClean="0">
                <a:solidFill>
                  <a:schemeClr val="accent2">
                    <a:lumMod val="50000"/>
                  </a:schemeClr>
                </a:solidFill>
                <a:cs typeface="Arial Hebrew"/>
              </a:rPr>
              <a:t>STRONG, NOTICEABLE PATTERN OF SOUND</a:t>
            </a:r>
          </a:p>
          <a:p>
            <a:pPr algn="just">
              <a:buFont typeface="Wingdings" charset="2"/>
              <a:buChar char="§"/>
            </a:pPr>
            <a:r>
              <a:rPr lang="en-US" sz="2500" b="0" cap="small" dirty="0" smtClean="0">
                <a:solidFill>
                  <a:schemeClr val="accent2">
                    <a:lumMod val="50000"/>
                  </a:schemeClr>
                </a:solidFill>
                <a:cs typeface="Arial Hebrew"/>
              </a:rPr>
              <a:t>REGULARLY RECURRING SEQUENCE OF IDEAS</a:t>
            </a:r>
          </a:p>
          <a:p>
            <a:pPr algn="just">
              <a:buFont typeface="Wingdings" charset="2"/>
              <a:buChar char="§"/>
            </a:pPr>
            <a:r>
              <a:rPr lang="en-US" sz="2500" b="0" cap="small" dirty="0" smtClean="0">
                <a:solidFill>
                  <a:schemeClr val="accent2">
                    <a:lumMod val="50000"/>
                  </a:schemeClr>
                </a:solidFill>
                <a:cs typeface="Arial Hebrew"/>
              </a:rPr>
              <a:t>EQUAL EMPHASIS ON EACH INDIVIDUAL ITEM</a:t>
            </a:r>
          </a:p>
          <a:p>
            <a:pPr algn="just">
              <a:buFont typeface="Wingdings" charset="2"/>
              <a:buChar char="§"/>
            </a:pPr>
            <a:endParaRPr lang="en-US" sz="2500" b="0" cap="small" dirty="0">
              <a:solidFill>
                <a:schemeClr val="tx1">
                  <a:lumMod val="50000"/>
                  <a:lumOff val="50000"/>
                </a:schemeClr>
              </a:solidFill>
              <a:cs typeface="Arial Hebrew"/>
            </a:endParaRPr>
          </a:p>
        </p:txBody>
      </p:sp>
    </p:spTree>
    <p:extLst>
      <p:ext uri="{BB962C8B-B14F-4D97-AF65-F5344CB8AC3E}">
        <p14:creationId xmlns:p14="http://schemas.microsoft.com/office/powerpoint/2010/main" val="26622032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400" dirty="0" smtClean="0">
                <a:solidFill>
                  <a:srgbClr val="246172"/>
                </a:solidFill>
                <a:latin typeface="+mn-lt"/>
              </a:rPr>
              <a:t>Rhythm: </a:t>
            </a:r>
            <a:r>
              <a:rPr lang="en-US" sz="3400" dirty="0" smtClean="0"/>
              <a:t>TRICOLON / RULE OF THREE</a:t>
            </a:r>
            <a:endParaRPr lang="en-US" sz="3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194081"/>
            <a:ext cx="7520940" cy="4025898"/>
          </a:xfrm>
        </p:spPr>
        <p:txBody>
          <a:bodyPr>
            <a:normAutofit/>
          </a:bodyPr>
          <a:lstStyle/>
          <a:p>
            <a:pPr algn="just"/>
            <a:r>
              <a:rPr lang="en-US" sz="2500" b="0" cap="small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 Hebrew"/>
              </a:rPr>
              <a:t>THE PRESENTATION OF IDEAS IN A UNIT OF THREE</a:t>
            </a:r>
          </a:p>
          <a:p>
            <a:pPr algn="just"/>
            <a:endParaRPr lang="en-US" sz="1000" b="0" cap="small" dirty="0">
              <a:solidFill>
                <a:schemeClr val="tx1">
                  <a:lumMod val="50000"/>
                  <a:lumOff val="50000"/>
                </a:schemeClr>
              </a:solidFill>
              <a:cs typeface="Arial Hebrew"/>
            </a:endParaRPr>
          </a:p>
          <a:p>
            <a:pPr algn="just"/>
            <a:r>
              <a:rPr lang="en-US" sz="2800" i="1" dirty="0" smtClean="0"/>
              <a:t>“</a:t>
            </a:r>
            <a:r>
              <a:rPr lang="en-US" sz="2800" i="1" u="sng" dirty="0"/>
              <a:t>Dream big</a:t>
            </a:r>
            <a:r>
              <a:rPr lang="en-US" sz="2800" i="1" dirty="0"/>
              <a:t>. </a:t>
            </a:r>
            <a:r>
              <a:rPr lang="en-US" sz="2800" i="1" u="sng" dirty="0" smtClean="0"/>
              <a:t>Work </a:t>
            </a:r>
            <a:r>
              <a:rPr lang="en-US" sz="2800" i="1" u="sng" dirty="0"/>
              <a:t>hard</a:t>
            </a:r>
            <a:r>
              <a:rPr lang="en-US" sz="2800" i="1" dirty="0"/>
              <a:t>. </a:t>
            </a:r>
            <a:r>
              <a:rPr lang="en-US" sz="2800" i="1" u="sng" dirty="0" smtClean="0"/>
              <a:t>Think </a:t>
            </a:r>
            <a:r>
              <a:rPr lang="en-US" sz="2800" i="1" u="sng" dirty="0"/>
              <a:t>for </a:t>
            </a:r>
            <a:r>
              <a:rPr lang="en-US" sz="2800" i="1" u="sng" dirty="0" smtClean="0"/>
              <a:t>yourself</a:t>
            </a:r>
            <a:r>
              <a:rPr lang="en-US" sz="2800" i="1" dirty="0" smtClean="0"/>
              <a:t>.”</a:t>
            </a:r>
          </a:p>
          <a:p>
            <a:pPr algn="just"/>
            <a:endParaRPr lang="en-US" sz="1000" b="0" i="1" cap="small" dirty="0" smtClean="0">
              <a:solidFill>
                <a:schemeClr val="tx1">
                  <a:lumMod val="50000"/>
                  <a:lumOff val="50000"/>
                </a:schemeClr>
              </a:solidFill>
              <a:cs typeface="Arial Hebrew"/>
            </a:endParaRPr>
          </a:p>
          <a:p>
            <a:pPr algn="just">
              <a:buFont typeface="Wingdings" charset="2"/>
              <a:buChar char="§"/>
            </a:pPr>
            <a:r>
              <a:rPr lang="en-US" sz="2500" b="0" cap="small" dirty="0" smtClean="0">
                <a:solidFill>
                  <a:schemeClr val="accent2">
                    <a:lumMod val="50000"/>
                  </a:schemeClr>
                </a:solidFill>
                <a:cs typeface="Arial Hebrew"/>
              </a:rPr>
              <a:t>STRONG, NOTICEABLE PATTERN OF SOUND</a:t>
            </a:r>
          </a:p>
          <a:p>
            <a:pPr algn="just">
              <a:buFont typeface="Wingdings" charset="2"/>
              <a:buChar char="§"/>
            </a:pPr>
            <a:r>
              <a:rPr lang="en-US" sz="2500" b="0" cap="small" dirty="0" smtClean="0">
                <a:solidFill>
                  <a:schemeClr val="accent2">
                    <a:lumMod val="50000"/>
                  </a:schemeClr>
                </a:solidFill>
                <a:cs typeface="Arial Hebrew"/>
              </a:rPr>
              <a:t>REGULARLY RECURRING SEQUENCE OF IDEAS</a:t>
            </a:r>
          </a:p>
          <a:p>
            <a:pPr algn="just">
              <a:buFont typeface="Wingdings" charset="2"/>
              <a:buChar char="§"/>
            </a:pPr>
            <a:r>
              <a:rPr lang="en-US" sz="2500" b="0" cap="small" dirty="0" smtClean="0">
                <a:solidFill>
                  <a:schemeClr val="accent2">
                    <a:lumMod val="50000"/>
                  </a:schemeClr>
                </a:solidFill>
                <a:cs typeface="Arial Hebrew"/>
              </a:rPr>
              <a:t>BALANCE OF THOROUGHNESS AND BREVITY</a:t>
            </a:r>
          </a:p>
        </p:txBody>
      </p:sp>
    </p:spTree>
    <p:extLst>
      <p:ext uri="{BB962C8B-B14F-4D97-AF65-F5344CB8AC3E}">
        <p14:creationId xmlns:p14="http://schemas.microsoft.com/office/powerpoint/2010/main" val="34930648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400" dirty="0" smtClean="0">
                <a:solidFill>
                  <a:srgbClr val="246172"/>
                </a:solidFill>
                <a:latin typeface="+mn-lt"/>
              </a:rPr>
              <a:t>REPETITION: </a:t>
            </a:r>
            <a:r>
              <a:rPr lang="en-US" sz="3400" dirty="0" smtClean="0"/>
              <a:t>SCESIS ONOMATON</a:t>
            </a:r>
            <a:endParaRPr lang="en-US" sz="3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992717"/>
            <a:ext cx="7520940" cy="4025898"/>
          </a:xfrm>
        </p:spPr>
        <p:txBody>
          <a:bodyPr>
            <a:normAutofit/>
          </a:bodyPr>
          <a:lstStyle/>
          <a:p>
            <a:pPr algn="just"/>
            <a:r>
              <a:rPr lang="en-US" sz="2500" b="0" cap="small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 Hebrew"/>
              </a:rPr>
              <a:t>THE IMMEDIATE RESTATEMENT OF AN IDEA BY EXPRESSING IT THROUGH SYNONYMS</a:t>
            </a:r>
          </a:p>
          <a:p>
            <a:pPr algn="just"/>
            <a:endParaRPr lang="en-US" sz="1000" b="0" cap="small" dirty="0">
              <a:solidFill>
                <a:schemeClr val="tx1">
                  <a:lumMod val="50000"/>
                  <a:lumOff val="50000"/>
                </a:schemeClr>
              </a:solidFill>
              <a:cs typeface="Arial Hebrew"/>
            </a:endParaRPr>
          </a:p>
          <a:p>
            <a:pPr algn="just"/>
            <a:r>
              <a:rPr lang="en-US" sz="2800" i="1" dirty="0" smtClean="0"/>
              <a:t>“</a:t>
            </a:r>
            <a:r>
              <a:rPr lang="en-US" sz="2800" i="1" dirty="0"/>
              <a:t>Yes, you’ve been </a:t>
            </a:r>
            <a:r>
              <a:rPr lang="en-US" sz="2800" i="1" u="sng" dirty="0"/>
              <a:t>pampered, cosseted, doted upon, helmeted, bubble-</a:t>
            </a:r>
            <a:r>
              <a:rPr lang="en-US" sz="2800" i="1" u="sng" dirty="0" smtClean="0"/>
              <a:t>wrapped</a:t>
            </a:r>
            <a:r>
              <a:rPr lang="en-HK" sz="2800" i="1" dirty="0" smtClean="0"/>
              <a:t>.”</a:t>
            </a:r>
          </a:p>
          <a:p>
            <a:pPr algn="just"/>
            <a:endParaRPr lang="en-US" sz="1000" b="0" i="1" cap="small" dirty="0" smtClean="0">
              <a:solidFill>
                <a:schemeClr val="tx1">
                  <a:lumMod val="50000"/>
                  <a:lumOff val="50000"/>
                </a:schemeClr>
              </a:solidFill>
              <a:cs typeface="Arial Hebrew"/>
            </a:endParaRPr>
          </a:p>
          <a:p>
            <a:pPr algn="just">
              <a:buFont typeface="Wingdings" charset="2"/>
              <a:buChar char="§"/>
            </a:pPr>
            <a:r>
              <a:rPr lang="en-US" sz="2500" b="0" cap="small" dirty="0" smtClean="0">
                <a:solidFill>
                  <a:schemeClr val="accent2">
                    <a:lumMod val="50000"/>
                  </a:schemeClr>
                </a:solidFill>
                <a:cs typeface="Arial Hebrew"/>
              </a:rPr>
              <a:t>REGULARLY RECURRING SEQUENCE OF IDEAS</a:t>
            </a:r>
          </a:p>
          <a:p>
            <a:pPr algn="just">
              <a:buFont typeface="Wingdings" charset="2"/>
              <a:buChar char="§"/>
            </a:pPr>
            <a:r>
              <a:rPr lang="en-US" sz="2500" b="0" cap="small" dirty="0" smtClean="0">
                <a:solidFill>
                  <a:schemeClr val="accent2">
                    <a:lumMod val="50000"/>
                  </a:schemeClr>
                </a:solidFill>
                <a:cs typeface="Arial Hebrew"/>
              </a:rPr>
              <a:t>TOOL FOR AIDING UNDERSTANDING: KNOWLEDGE OF ONE ITEM OPENS ACCESS TO THE OTHER ITEMS</a:t>
            </a:r>
          </a:p>
          <a:p>
            <a:pPr algn="just">
              <a:buFont typeface="Wingdings" charset="2"/>
              <a:buChar char="§"/>
            </a:pPr>
            <a:endParaRPr lang="en-US" sz="2500" b="0" cap="small" dirty="0">
              <a:solidFill>
                <a:schemeClr val="tx1">
                  <a:lumMod val="50000"/>
                  <a:lumOff val="50000"/>
                </a:schemeClr>
              </a:solidFill>
              <a:cs typeface="Arial Hebrew"/>
            </a:endParaRPr>
          </a:p>
        </p:txBody>
      </p:sp>
    </p:spTree>
    <p:extLst>
      <p:ext uri="{BB962C8B-B14F-4D97-AF65-F5344CB8AC3E}">
        <p14:creationId xmlns:p14="http://schemas.microsoft.com/office/powerpoint/2010/main" val="23722306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400" dirty="0" smtClean="0">
                <a:solidFill>
                  <a:srgbClr val="246172"/>
                </a:solidFill>
                <a:latin typeface="+mn-lt"/>
              </a:rPr>
              <a:t>JUXTAPOSITION: </a:t>
            </a:r>
            <a:r>
              <a:rPr lang="en-US" sz="3400" dirty="0" smtClean="0"/>
              <a:t>ANTITHESIS</a:t>
            </a:r>
            <a:endParaRPr lang="en-US" sz="3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992717"/>
            <a:ext cx="7520940" cy="4149815"/>
          </a:xfrm>
        </p:spPr>
        <p:txBody>
          <a:bodyPr>
            <a:normAutofit/>
          </a:bodyPr>
          <a:lstStyle/>
          <a:p>
            <a:pPr algn="just"/>
            <a:r>
              <a:rPr lang="en-US" sz="2500" b="0" cap="small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 Hebrew"/>
              </a:rPr>
              <a:t>THE CONTRAST OF TWO OPPOSITE IDEAS IN SUCCES-SIVE SENTENCES OF PHRASES</a:t>
            </a:r>
          </a:p>
          <a:p>
            <a:pPr algn="just"/>
            <a:endParaRPr lang="en-US" sz="900" b="0" cap="small" dirty="0">
              <a:solidFill>
                <a:schemeClr val="tx1">
                  <a:lumMod val="50000"/>
                  <a:lumOff val="50000"/>
                </a:schemeClr>
              </a:solidFill>
              <a:cs typeface="Arial Hebrew"/>
            </a:endParaRPr>
          </a:p>
          <a:p>
            <a:pPr algn="just"/>
            <a:r>
              <a:rPr lang="en-US" sz="2800" i="1" dirty="0" smtClean="0"/>
              <a:t>“</a:t>
            </a:r>
            <a:r>
              <a:rPr lang="en-US" sz="2800" i="1" dirty="0"/>
              <a:t>Climb it so you can see the world, not so the world can see </a:t>
            </a:r>
            <a:r>
              <a:rPr lang="en-US" sz="2800" i="1" dirty="0" smtClean="0"/>
              <a:t>you.</a:t>
            </a:r>
            <a:r>
              <a:rPr lang="en-HK" sz="2800" i="1" dirty="0" smtClean="0"/>
              <a:t>”</a:t>
            </a:r>
          </a:p>
          <a:p>
            <a:pPr algn="just"/>
            <a:endParaRPr lang="en-US" sz="900" b="0" i="1" cap="small" dirty="0" smtClean="0">
              <a:solidFill>
                <a:schemeClr val="tx1">
                  <a:lumMod val="50000"/>
                  <a:lumOff val="50000"/>
                </a:schemeClr>
              </a:solidFill>
              <a:cs typeface="Arial Hebrew"/>
            </a:endParaRPr>
          </a:p>
          <a:p>
            <a:pPr algn="just">
              <a:buFont typeface="Wingdings" charset="2"/>
              <a:buChar char="§"/>
            </a:pPr>
            <a:r>
              <a:rPr lang="en-US" sz="2500" b="0" cap="small" dirty="0" smtClean="0">
                <a:solidFill>
                  <a:schemeClr val="accent2">
                    <a:lumMod val="50000"/>
                  </a:schemeClr>
                </a:solidFill>
                <a:cs typeface="Arial Hebrew"/>
              </a:rPr>
              <a:t>BALANCED ACKNOWLEDGEMENT OF OPTIONS</a:t>
            </a:r>
          </a:p>
          <a:p>
            <a:pPr algn="just">
              <a:buFont typeface="Wingdings" charset="2"/>
              <a:buChar char="§"/>
            </a:pPr>
            <a:r>
              <a:rPr lang="en-US" sz="2500" b="0" cap="small" dirty="0" smtClean="0">
                <a:solidFill>
                  <a:schemeClr val="accent2">
                    <a:lumMod val="50000"/>
                  </a:schemeClr>
                </a:solidFill>
                <a:cs typeface="Arial Hebrew"/>
              </a:rPr>
              <a:t>CLEAR DOMINANCE OF ONE IDEA OVER THE OTHER</a:t>
            </a:r>
          </a:p>
          <a:p>
            <a:pPr algn="just">
              <a:buFont typeface="Wingdings" charset="2"/>
              <a:buChar char="§"/>
            </a:pPr>
            <a:r>
              <a:rPr lang="en-US" sz="2500" b="0" cap="small" dirty="0" smtClean="0">
                <a:solidFill>
                  <a:schemeClr val="accent2">
                    <a:lumMod val="50000"/>
                  </a:schemeClr>
                </a:solidFill>
                <a:cs typeface="Arial Hebrew"/>
              </a:rPr>
              <a:t>TOOL </a:t>
            </a:r>
            <a:r>
              <a:rPr lang="en-US" sz="2500" b="0" cap="small" dirty="0">
                <a:solidFill>
                  <a:schemeClr val="accent2">
                    <a:lumMod val="50000"/>
                  </a:schemeClr>
                </a:solidFill>
                <a:cs typeface="Arial Hebrew"/>
              </a:rPr>
              <a:t>FOR AIDING UNDERSTANDING: KNOWLEDGE OF ONE ITEM OPENS ACCESS TO THE OTHER </a:t>
            </a:r>
            <a:r>
              <a:rPr lang="en-US" sz="2500" b="0" cap="small" dirty="0" smtClean="0">
                <a:solidFill>
                  <a:schemeClr val="accent2">
                    <a:lumMod val="50000"/>
                  </a:schemeClr>
                </a:solidFill>
                <a:cs typeface="Arial Hebrew"/>
              </a:rPr>
              <a:t>ITEM</a:t>
            </a:r>
          </a:p>
        </p:txBody>
      </p:sp>
    </p:spTree>
    <p:extLst>
      <p:ext uri="{BB962C8B-B14F-4D97-AF65-F5344CB8AC3E}">
        <p14:creationId xmlns:p14="http://schemas.microsoft.com/office/powerpoint/2010/main" val="16864270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400" dirty="0" smtClean="0"/>
              <a:t>PAPER 1</a:t>
            </a:r>
            <a:endParaRPr lang="en-US" sz="3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271013"/>
            <a:ext cx="7520940" cy="3579849"/>
          </a:xfrm>
        </p:spPr>
        <p:txBody>
          <a:bodyPr>
            <a:normAutofit/>
          </a:bodyPr>
          <a:lstStyle/>
          <a:p>
            <a:pPr marL="0" indent="0" algn="just"/>
            <a:r>
              <a:rPr lang="en-US" sz="25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SIMPLY IDENTIFYING RHETORICAL DEVICES IS NOT ENOUGH.</a:t>
            </a:r>
          </a:p>
          <a:p>
            <a:pPr marL="0" indent="0" algn="just"/>
            <a:endParaRPr lang="en-US" sz="1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 algn="just"/>
            <a:r>
              <a:rPr lang="en-US" sz="25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YOU MUST ALSO CONSIDER THE </a:t>
            </a:r>
            <a:r>
              <a:rPr lang="en-US" sz="2500" i="1" u="sng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MEANING</a:t>
            </a:r>
            <a:r>
              <a:rPr lang="en-US" sz="25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AND </a:t>
            </a:r>
            <a:r>
              <a:rPr lang="en-US" sz="2500" i="1" u="sng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CONTENT</a:t>
            </a:r>
            <a:r>
              <a:rPr lang="en-US" sz="25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OF THE TEXT.</a:t>
            </a:r>
          </a:p>
          <a:p>
            <a:pPr marL="0" indent="0" algn="just"/>
            <a:endParaRPr lang="en-US" sz="1000" dirty="0"/>
          </a:p>
          <a:p>
            <a:pPr marL="0" indent="0" algn="just"/>
            <a:r>
              <a:rPr lang="en-US" sz="2500" dirty="0" smtClean="0">
                <a:solidFill>
                  <a:schemeClr val="accent2">
                    <a:lumMod val="50000"/>
                  </a:schemeClr>
                </a:solidFill>
              </a:rPr>
              <a:t>RE: HILLARY CLINTON’S REMARKS TO THE UN’S FOURTH WORLD CONFERENCE ON THE WOMEN</a:t>
            </a:r>
          </a:p>
        </p:txBody>
      </p:sp>
    </p:spTree>
    <p:extLst>
      <p:ext uri="{BB962C8B-B14F-4D97-AF65-F5344CB8AC3E}">
        <p14:creationId xmlns:p14="http://schemas.microsoft.com/office/powerpoint/2010/main" val="251951362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Angles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华文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Angles.thmx</Template>
  <TotalTime>65</TotalTime>
  <Words>303</Words>
  <Application>Microsoft Macintosh PowerPoint</Application>
  <PresentationFormat>On-screen Show (4:3)</PresentationFormat>
  <Paragraphs>50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Angles</vt:lpstr>
      <vt:lpstr> A Review of Key Rhetoric Devices</vt:lpstr>
      <vt:lpstr>KEY Rhetorical DEVICES:  ANAPHORA POLYSNDETON TRICOLON SCESIS ONOMATON ANTITHESIS</vt:lpstr>
      <vt:lpstr>Rhythm: ANAPHORA</vt:lpstr>
      <vt:lpstr>Rhythm: POLYSYNDETON</vt:lpstr>
      <vt:lpstr>Rhythm: TRICOLON / RULE OF THREE</vt:lpstr>
      <vt:lpstr>REPETITION: SCESIS ONOMATON</vt:lpstr>
      <vt:lpstr>JUXTAPOSITION: ANTITHESIS</vt:lpstr>
      <vt:lpstr>PAPER 1</vt:lpstr>
    </vt:vector>
  </TitlesOfParts>
  <Company>Victoria Shanghai Academy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A Review of Key Rhetoric Devices</dc:title>
  <dc:creator>Linda Lee</dc:creator>
  <cp:lastModifiedBy>Linda Lee</cp:lastModifiedBy>
  <cp:revision>7</cp:revision>
  <dcterms:created xsi:type="dcterms:W3CDTF">2017-09-10T13:54:56Z</dcterms:created>
  <dcterms:modified xsi:type="dcterms:W3CDTF">2017-09-10T15:00:34Z</dcterms:modified>
</cp:coreProperties>
</file>