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14/6/16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14/6/16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mlee.weebly.com/personal-project.html" TargetMode="Externa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968750"/>
            <a:ext cx="6477000" cy="1828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Process Journal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+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Written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9324"/>
            <a:ext cx="6705600" cy="685800"/>
          </a:xfrm>
        </p:spPr>
        <p:txBody>
          <a:bodyPr/>
          <a:lstStyle/>
          <a:p>
            <a:r>
              <a:rPr lang="en-US" dirty="0" smtClean="0"/>
              <a:t>      Ms. Lee          MYP Personal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0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journal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51000"/>
            <a:ext cx="8153400" cy="47942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 where you record the progress you make toward achieving your goal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where you capture evidence of your: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- A: Investigating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- B: Planning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- C: Taking action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- D: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Reflecting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http://lmlee.weebly.com/personal-project.html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2750" y="3587750"/>
            <a:ext cx="4206875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It’s a really good idea to divide the process journal into these 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four sections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sz="2600" dirty="0"/>
          </a:p>
        </p:txBody>
      </p:sp>
      <p:pic>
        <p:nvPicPr>
          <p:cNvPr id="5" name="Picture 4" descr="Screen Shot 2016-06-13 at 9.41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1" t="17055" r="-1" b="-1646"/>
          <a:stretch/>
        </p:blipFill>
        <p:spPr>
          <a:xfrm>
            <a:off x="7907127" y="4462888"/>
            <a:ext cx="1044995" cy="12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2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journal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35125"/>
            <a:ext cx="8153400" cy="2555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Investigating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Planning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Taking action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Reflecting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9500" y="2168088"/>
            <a:ext cx="4206875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It’s a really good idea to divide the process journal into these </a:t>
            </a: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four sections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. . 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723773" y="4387334"/>
            <a:ext cx="80422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. . </a:t>
            </a: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with </a:t>
            </a:r>
            <a:r>
              <a:rPr lang="en-US" sz="2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</a:t>
            </a: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section focusing on its </a:t>
            </a:r>
            <a:r>
              <a:rPr lang="en-US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three specific strands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Screen Shot 2016-06-13 at 9.41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1" t="17055" r="-1" b="-1646"/>
          <a:stretch/>
        </p:blipFill>
        <p:spPr>
          <a:xfrm rot="428675">
            <a:off x="6862132" y="3117437"/>
            <a:ext cx="1044995" cy="12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5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A: Investigating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51001"/>
            <a:ext cx="8153400" cy="35559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. </a:t>
            </a:r>
            <a:r>
              <a:rPr lang="en-HK" b="1" dirty="0" smtClean="0">
                <a:solidFill>
                  <a:srgbClr val="7F7F7F"/>
                </a:solidFill>
              </a:rPr>
              <a:t>define</a:t>
            </a:r>
            <a:r>
              <a:rPr lang="en-HK" dirty="0" smtClean="0">
                <a:solidFill>
                  <a:srgbClr val="7F7F7F"/>
                </a:solidFill>
              </a:rPr>
              <a:t> </a:t>
            </a:r>
            <a:r>
              <a:rPr lang="en-HK" dirty="0">
                <a:solidFill>
                  <a:srgbClr val="7F7F7F"/>
                </a:solidFill>
              </a:rPr>
              <a:t>a </a:t>
            </a:r>
            <a:r>
              <a:rPr lang="en-HK" b="1" dirty="0">
                <a:solidFill>
                  <a:srgbClr val="7F7F7F"/>
                </a:solidFill>
              </a:rPr>
              <a:t>clear and highly challenging</a:t>
            </a:r>
            <a:r>
              <a:rPr lang="en-HK" dirty="0">
                <a:solidFill>
                  <a:srgbClr val="7F7F7F"/>
                </a:solidFill>
              </a:rPr>
              <a:t> goal and context for the project, based on personal </a:t>
            </a:r>
            <a:r>
              <a:rPr lang="en-HK" dirty="0" smtClean="0">
                <a:solidFill>
                  <a:srgbClr val="7F7F7F"/>
                </a:solidFill>
              </a:rPr>
              <a:t>interests</a:t>
            </a:r>
          </a:p>
          <a:p>
            <a:pPr marL="0" indent="0">
              <a:buNone/>
            </a:pPr>
            <a:endParaRPr lang="en-HK" sz="1500" dirty="0" smtClean="0">
              <a:solidFill>
                <a:srgbClr val="7F7F7F"/>
              </a:solidFill>
            </a:endParaRPr>
          </a:p>
          <a:p>
            <a:pPr lvl="0"/>
            <a:r>
              <a:rPr lang="en-HK" dirty="0" smtClean="0">
                <a:solidFill>
                  <a:srgbClr val="7F7F7F"/>
                </a:solidFill>
              </a:rPr>
              <a:t>ii. identify </a:t>
            </a:r>
            <a:r>
              <a:rPr lang="en-HK" dirty="0">
                <a:solidFill>
                  <a:srgbClr val="7F7F7F"/>
                </a:solidFill>
              </a:rPr>
              <a:t>prior learning and subject-specific knowledge that is </a:t>
            </a:r>
            <a:r>
              <a:rPr lang="en-HK" b="1" dirty="0">
                <a:solidFill>
                  <a:srgbClr val="7F7F7F"/>
                </a:solidFill>
              </a:rPr>
              <a:t>consistently highly relevant</a:t>
            </a:r>
            <a:r>
              <a:rPr lang="en-HK" dirty="0">
                <a:solidFill>
                  <a:srgbClr val="7F7F7F"/>
                </a:solidFill>
              </a:rPr>
              <a:t> to the </a:t>
            </a:r>
            <a:r>
              <a:rPr lang="en-HK" dirty="0" smtClean="0">
                <a:solidFill>
                  <a:srgbClr val="7F7F7F"/>
                </a:solidFill>
              </a:rPr>
              <a:t>project</a:t>
            </a:r>
          </a:p>
          <a:p>
            <a:pPr marL="0" lvl="0" indent="0">
              <a:buNone/>
            </a:pPr>
            <a:endParaRPr lang="en-HK" sz="1500" dirty="0">
              <a:solidFill>
                <a:srgbClr val="7F7F7F"/>
              </a:solidFill>
            </a:endParaRPr>
          </a:p>
          <a:p>
            <a:pPr lvl="0"/>
            <a:r>
              <a:rPr lang="en-HK" dirty="0" smtClean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ii. </a:t>
            </a:r>
            <a:r>
              <a:rPr lang="en-HK" dirty="0" smtClean="0">
                <a:solidFill>
                  <a:srgbClr val="7F7F7F"/>
                </a:solidFill>
              </a:rPr>
              <a:t>demonstrate </a:t>
            </a:r>
            <a:r>
              <a:rPr lang="en-HK" b="1" dirty="0">
                <a:solidFill>
                  <a:srgbClr val="7F7F7F"/>
                </a:solidFill>
              </a:rPr>
              <a:t>excellent</a:t>
            </a:r>
            <a:r>
              <a:rPr lang="en-HK" dirty="0">
                <a:solidFill>
                  <a:srgbClr val="7F7F7F"/>
                </a:solidFill>
              </a:rPr>
              <a:t> research skills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Screen Shot 2016-06-13 at 9.45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/>
          <a:stretch/>
        </p:blipFill>
        <p:spPr>
          <a:xfrm rot="844244">
            <a:off x="7117992" y="228597"/>
            <a:ext cx="1197102" cy="14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0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A: Investigating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51000"/>
            <a:ext cx="8153400" cy="4968875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. </a:t>
            </a:r>
            <a:r>
              <a:rPr lang="en-HK" b="1" dirty="0" smtClean="0">
                <a:solidFill>
                  <a:srgbClr val="7F7F7F"/>
                </a:solidFill>
              </a:rPr>
              <a:t>define</a:t>
            </a:r>
            <a:r>
              <a:rPr lang="en-HK" dirty="0" smtClean="0">
                <a:solidFill>
                  <a:srgbClr val="7F7F7F"/>
                </a:solidFill>
              </a:rPr>
              <a:t> </a:t>
            </a:r>
            <a:r>
              <a:rPr lang="en-HK" dirty="0">
                <a:solidFill>
                  <a:srgbClr val="7F7F7F"/>
                </a:solidFill>
              </a:rPr>
              <a:t>a </a:t>
            </a:r>
            <a:r>
              <a:rPr lang="en-HK" b="1" dirty="0">
                <a:solidFill>
                  <a:srgbClr val="7F7F7F"/>
                </a:solidFill>
              </a:rPr>
              <a:t>clear and highly challenging</a:t>
            </a:r>
            <a:r>
              <a:rPr lang="en-HK" dirty="0">
                <a:solidFill>
                  <a:srgbClr val="7F7F7F"/>
                </a:solidFill>
              </a:rPr>
              <a:t> goal and context for the project, based on personal </a:t>
            </a:r>
            <a:r>
              <a:rPr lang="en-HK" dirty="0" smtClean="0">
                <a:solidFill>
                  <a:srgbClr val="7F7F7F"/>
                </a:solidFill>
              </a:rPr>
              <a:t>interests</a:t>
            </a:r>
          </a:p>
          <a:p>
            <a:pPr marL="0" indent="0">
              <a:buNone/>
            </a:pPr>
            <a:endParaRPr lang="en-HK" sz="1500" dirty="0" smtClean="0">
              <a:solidFill>
                <a:srgbClr val="7F7F7F"/>
              </a:solidFill>
            </a:endParaRPr>
          </a:p>
          <a:p>
            <a:pPr lvl="0"/>
            <a:r>
              <a:rPr lang="en-HK" dirty="0" smtClean="0">
                <a:solidFill>
                  <a:srgbClr val="7F7F7F"/>
                </a:solidFill>
              </a:rPr>
              <a:t>ii. identify </a:t>
            </a:r>
            <a:r>
              <a:rPr lang="en-HK" dirty="0">
                <a:solidFill>
                  <a:srgbClr val="7F7F7F"/>
                </a:solidFill>
              </a:rPr>
              <a:t>prior learning and subject-specific knowledge that is </a:t>
            </a:r>
            <a:r>
              <a:rPr lang="en-HK" b="1" dirty="0">
                <a:solidFill>
                  <a:srgbClr val="7F7F7F"/>
                </a:solidFill>
              </a:rPr>
              <a:t>consistently highly relevant</a:t>
            </a:r>
            <a:r>
              <a:rPr lang="en-HK" dirty="0">
                <a:solidFill>
                  <a:srgbClr val="7F7F7F"/>
                </a:solidFill>
              </a:rPr>
              <a:t> to the </a:t>
            </a:r>
            <a:r>
              <a:rPr lang="en-HK" dirty="0" smtClean="0">
                <a:solidFill>
                  <a:srgbClr val="7F7F7F"/>
                </a:solidFill>
              </a:rPr>
              <a:t>project</a:t>
            </a:r>
          </a:p>
          <a:p>
            <a:pPr marL="0" lvl="0" indent="0">
              <a:buNone/>
            </a:pPr>
            <a:endParaRPr lang="en-HK" sz="1500" dirty="0">
              <a:solidFill>
                <a:srgbClr val="7F7F7F"/>
              </a:solidFill>
            </a:endParaRPr>
          </a:p>
          <a:p>
            <a:pPr lvl="0"/>
            <a:r>
              <a:rPr lang="en-HK" dirty="0" smtClean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ii. </a:t>
            </a:r>
            <a:r>
              <a:rPr lang="en-HK" dirty="0" smtClean="0">
                <a:solidFill>
                  <a:srgbClr val="7F7F7F"/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accent6">
                    <a:lumMod val="75000"/>
                  </a:schemeClr>
                </a:solidFill>
              </a:rPr>
              <a:t> research </a:t>
            </a:r>
            <a:r>
              <a:rPr lang="en-HK" dirty="0" smtClean="0">
                <a:solidFill>
                  <a:schemeClr val="accent6">
                    <a:lumMod val="75000"/>
                  </a:schemeClr>
                </a:solidFill>
              </a:rPr>
              <a:t>skills</a:t>
            </a:r>
          </a:p>
          <a:p>
            <a:pPr marL="0" lvl="0" indent="0">
              <a:buNone/>
            </a:pPr>
            <a:r>
              <a:rPr lang="en-HK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HK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</a:t>
            </a:r>
            <a:r>
              <a:rPr lang="en-HK" b="1" dirty="0" smtClean="0">
                <a:solidFill>
                  <a:schemeClr val="accent6">
                    <a:lumMod val="75000"/>
                  </a:schemeClr>
                </a:solidFill>
              </a:rPr>
              <a:t>ATL</a:t>
            </a:r>
            <a:endParaRPr lang="en-HK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HK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endParaRPr lang="en-HK" sz="1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HK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Personal Project gold!!</a:t>
            </a:r>
            <a:endParaRPr lang="en-HK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Bent-Up Arrow 3"/>
          <p:cNvSpPr/>
          <p:nvPr/>
        </p:nvSpPr>
        <p:spPr>
          <a:xfrm>
            <a:off x="4810125" y="4921251"/>
            <a:ext cx="1857374" cy="6350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6-06-13 at 9.45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/>
          <a:stretch/>
        </p:blipFill>
        <p:spPr>
          <a:xfrm rot="844244">
            <a:off x="7117992" y="228597"/>
            <a:ext cx="1197102" cy="14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0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B: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3875"/>
            <a:ext cx="8153400" cy="463549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rigorous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criteria for the product/outcome</a:t>
            </a:r>
          </a:p>
          <a:p>
            <a:pPr marL="0" indent="0">
              <a:buNone/>
            </a:pPr>
            <a:endParaRPr lang="en-HK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present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detailed and accurate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plan and record of the development process of the project</a:t>
            </a:r>
          </a:p>
          <a:p>
            <a:pPr marL="0" lvl="0" indent="0">
              <a:buNone/>
            </a:pPr>
            <a:endParaRPr lang="en-HK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self-management skills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Screen Shot 2016-06-13 at 9.4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969">
            <a:off x="5807848" y="323844"/>
            <a:ext cx="1859778" cy="14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1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B: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3875"/>
            <a:ext cx="8153400" cy="463549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rigorous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criteria for the product/outcome</a:t>
            </a:r>
          </a:p>
          <a:p>
            <a:pPr marL="0" indent="0">
              <a:buNone/>
            </a:pPr>
            <a:endParaRPr lang="en-HK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present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detailed and accurate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plan and record of the development process of the project</a:t>
            </a:r>
          </a:p>
          <a:p>
            <a:pPr marL="0" lvl="0" indent="0">
              <a:buNone/>
            </a:pPr>
            <a:endParaRPr lang="en-HK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dirty="0">
                <a:solidFill>
                  <a:schemeClr val="accent6">
                    <a:lumMod val="75000"/>
                  </a:schemeClr>
                </a:solidFill>
              </a:rPr>
              <a:t>self-management </a:t>
            </a:r>
            <a:r>
              <a:rPr lang="en-HK" dirty="0" smtClean="0">
                <a:solidFill>
                  <a:schemeClr val="accent6">
                    <a:lumMod val="75000"/>
                  </a:schemeClr>
                </a:solidFill>
              </a:rPr>
              <a:t>skills</a:t>
            </a:r>
          </a:p>
          <a:p>
            <a:pPr marL="0" lvl="0" indent="0">
              <a:buNone/>
            </a:pPr>
            <a:r>
              <a:rPr lang="en-HK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</a:t>
            </a:r>
            <a:r>
              <a:rPr lang="en-HK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HK" b="1" dirty="0" smtClean="0">
                <a:solidFill>
                  <a:schemeClr val="accent6">
                    <a:lumMod val="75000"/>
                  </a:schemeClr>
                </a:solidFill>
              </a:rPr>
              <a:t>ATL</a:t>
            </a:r>
            <a:endParaRPr lang="en-H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F6868"/>
                </a:solidFill>
              </a:rPr>
              <a:t>                                        Personal Project gold!!</a:t>
            </a:r>
          </a:p>
        </p:txBody>
      </p:sp>
      <p:sp>
        <p:nvSpPr>
          <p:cNvPr id="4" name="Bent-Up Arrow 3"/>
          <p:cNvSpPr/>
          <p:nvPr/>
        </p:nvSpPr>
        <p:spPr>
          <a:xfrm>
            <a:off x="4794250" y="4476751"/>
            <a:ext cx="3032124" cy="6350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6-06-13 at 9.4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969">
            <a:off x="5807848" y="323844"/>
            <a:ext cx="1859778" cy="14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C: Taking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3875"/>
            <a:ext cx="8153400" cy="463549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an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excellent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product/outcome in response to the goal, global context, and criteria</a:t>
            </a:r>
          </a:p>
          <a:p>
            <a:pPr marL="0" indent="0">
              <a:buNone/>
            </a:pPr>
            <a:endParaRPr lang="en-HK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thinking skills</a:t>
            </a:r>
          </a:p>
          <a:p>
            <a:pPr marL="0" lvl="0" indent="0">
              <a:buNone/>
            </a:pPr>
            <a:endParaRPr lang="en-HK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dirty="0" smtClean="0">
                <a:solidFill>
                  <a:srgbClr val="7F7F7F"/>
                </a:solidFill>
              </a:rPr>
              <a:t>communication and social skills</a:t>
            </a: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4" name="Picture 3" descr="Screen Shot 2016-06-13 at 9.4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018">
            <a:off x="6614511" y="390549"/>
            <a:ext cx="2056128" cy="13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6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C: Taking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3875"/>
            <a:ext cx="8153400" cy="463549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an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excellent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product/outcome in response to the goal, global context, and criteria</a:t>
            </a:r>
          </a:p>
          <a:p>
            <a:pPr marL="0" indent="0">
              <a:buNone/>
            </a:pPr>
            <a:endParaRPr lang="en-HK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dirty="0">
                <a:solidFill>
                  <a:schemeClr val="accent6">
                    <a:lumMod val="75000"/>
                  </a:schemeClr>
                </a:solidFill>
              </a:rPr>
              <a:t>thinking skills</a:t>
            </a:r>
          </a:p>
          <a:p>
            <a:pPr marL="0" lvl="0" indent="0">
              <a:buNone/>
            </a:pPr>
            <a:endParaRPr lang="en-HK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dirty="0" smtClean="0">
                <a:solidFill>
                  <a:srgbClr val="CF6868"/>
                </a:solidFill>
              </a:rPr>
              <a:t>communication and social skills</a:t>
            </a:r>
          </a:p>
          <a:p>
            <a:pPr marL="0" lvl="0" indent="0">
              <a:buNone/>
            </a:pPr>
            <a:endParaRPr lang="en-US" dirty="0">
              <a:solidFill>
                <a:srgbClr val="CF6868"/>
              </a:solidFill>
            </a:endParaRPr>
          </a:p>
          <a:p>
            <a:pPr marL="0" lvl="0" indent="0" algn="ctr">
              <a:buNone/>
            </a:pPr>
            <a:r>
              <a:rPr lang="en-US" b="1" dirty="0" smtClean="0">
                <a:solidFill>
                  <a:srgbClr val="CF6868"/>
                </a:solidFill>
              </a:rPr>
              <a:t>ATL</a:t>
            </a:r>
            <a:r>
              <a:rPr lang="en-US" dirty="0" smtClean="0">
                <a:solidFill>
                  <a:srgbClr val="CF6868"/>
                </a:solidFill>
              </a:rPr>
              <a:t> = Personal Project gold!!</a:t>
            </a:r>
            <a:endParaRPr lang="en-HK" dirty="0">
              <a:solidFill>
                <a:srgbClr val="CF6868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05126" y="3508375"/>
            <a:ext cx="1952624" cy="193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905125" y="4429125"/>
            <a:ext cx="2095500" cy="101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6-06-13 at 9.4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018">
            <a:off x="6614511" y="390549"/>
            <a:ext cx="2056128" cy="13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0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D: Reflecting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3875"/>
            <a:ext cx="8153400" cy="463549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an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excellent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of the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of the product/outcome against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criteria</a:t>
            </a:r>
            <a:endParaRPr lang="en-H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HK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reflection on how completing the project has extended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understanding of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chosen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context</a:t>
            </a:r>
          </a:p>
          <a:p>
            <a:pPr marL="0" lvl="0" indent="0">
              <a:buNone/>
            </a:pPr>
            <a:endParaRPr lang="en-HK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reflection on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an IB learner through the project</a:t>
            </a:r>
          </a:p>
        </p:txBody>
      </p:sp>
      <p:pic>
        <p:nvPicPr>
          <p:cNvPr id="4" name="Picture 3" descr="Screen Shot 2016-06-13 at 9.5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737">
            <a:off x="5965333" y="228600"/>
            <a:ext cx="1083167" cy="15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8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A: Investigating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51001"/>
            <a:ext cx="8153400" cy="3555999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. </a:t>
            </a:r>
            <a:r>
              <a:rPr lang="en-HK" b="1" dirty="0" smtClean="0">
                <a:solidFill>
                  <a:srgbClr val="7F7F7F"/>
                </a:solidFill>
              </a:rPr>
              <a:t>define</a:t>
            </a:r>
            <a:r>
              <a:rPr lang="en-HK" dirty="0" smtClean="0">
                <a:solidFill>
                  <a:srgbClr val="7F7F7F"/>
                </a:solidFill>
              </a:rPr>
              <a:t> </a:t>
            </a:r>
            <a:r>
              <a:rPr lang="en-HK" dirty="0">
                <a:solidFill>
                  <a:srgbClr val="7F7F7F"/>
                </a:solidFill>
              </a:rPr>
              <a:t>a </a:t>
            </a:r>
            <a:r>
              <a:rPr lang="en-HK" b="1" dirty="0">
                <a:solidFill>
                  <a:srgbClr val="7F7F7F"/>
                </a:solidFill>
              </a:rPr>
              <a:t>clear and highly challenging</a:t>
            </a:r>
            <a:r>
              <a:rPr lang="en-HK" dirty="0">
                <a:solidFill>
                  <a:srgbClr val="7F7F7F"/>
                </a:solidFill>
              </a:rPr>
              <a:t> goal and context for the project, based on personal </a:t>
            </a:r>
            <a:r>
              <a:rPr lang="en-HK" dirty="0" smtClean="0">
                <a:solidFill>
                  <a:srgbClr val="7F7F7F"/>
                </a:solidFill>
              </a:rPr>
              <a:t>interests</a:t>
            </a:r>
          </a:p>
          <a:p>
            <a:pPr marL="0" indent="0">
              <a:buNone/>
            </a:pPr>
            <a:endParaRPr lang="en-HK" sz="1500" dirty="0" smtClean="0">
              <a:solidFill>
                <a:srgbClr val="7F7F7F"/>
              </a:solidFill>
            </a:endParaRPr>
          </a:p>
          <a:p>
            <a:pPr lvl="0"/>
            <a:r>
              <a:rPr lang="en-HK" dirty="0" smtClean="0">
                <a:solidFill>
                  <a:srgbClr val="7F7F7F"/>
                </a:solidFill>
              </a:rPr>
              <a:t>ii. identify </a:t>
            </a:r>
            <a:r>
              <a:rPr lang="en-HK" dirty="0">
                <a:solidFill>
                  <a:srgbClr val="7F7F7F"/>
                </a:solidFill>
              </a:rPr>
              <a:t>prior learning and subject-specific knowledge that is </a:t>
            </a:r>
            <a:r>
              <a:rPr lang="en-HK" b="1" dirty="0">
                <a:solidFill>
                  <a:srgbClr val="7F7F7F"/>
                </a:solidFill>
              </a:rPr>
              <a:t>consistently highly relevant</a:t>
            </a:r>
            <a:r>
              <a:rPr lang="en-HK" dirty="0">
                <a:solidFill>
                  <a:srgbClr val="7F7F7F"/>
                </a:solidFill>
              </a:rPr>
              <a:t> to the </a:t>
            </a:r>
            <a:r>
              <a:rPr lang="en-HK" dirty="0" smtClean="0">
                <a:solidFill>
                  <a:srgbClr val="7F7F7F"/>
                </a:solidFill>
              </a:rPr>
              <a:t>project</a:t>
            </a:r>
          </a:p>
          <a:p>
            <a:pPr marL="0" lvl="0" indent="0">
              <a:buNone/>
            </a:pPr>
            <a:endParaRPr lang="en-HK" sz="1500" dirty="0">
              <a:solidFill>
                <a:srgbClr val="7F7F7F"/>
              </a:solidFill>
            </a:endParaRPr>
          </a:p>
          <a:p>
            <a:pPr lvl="0"/>
            <a:r>
              <a:rPr lang="en-HK" dirty="0" smtClean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ii. </a:t>
            </a:r>
            <a:r>
              <a:rPr lang="en-HK" dirty="0" smtClean="0">
                <a:solidFill>
                  <a:srgbClr val="7F7F7F"/>
                </a:solidFill>
              </a:rPr>
              <a:t>demonstrate </a:t>
            </a:r>
            <a:r>
              <a:rPr lang="en-HK" b="1" dirty="0">
                <a:solidFill>
                  <a:srgbClr val="7F7F7F"/>
                </a:solidFill>
              </a:rPr>
              <a:t>excellent</a:t>
            </a:r>
            <a:r>
              <a:rPr lang="en-HK" dirty="0">
                <a:solidFill>
                  <a:srgbClr val="7F7F7F"/>
                </a:solidFill>
              </a:rPr>
              <a:t> research skills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5125" y="2348359"/>
            <a:ext cx="5826125" cy="5386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0000FF"/>
                </a:solidFill>
              </a:rPr>
              <a:t>If you write process journal entries</a:t>
            </a:r>
            <a:endParaRPr lang="en-US" sz="29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6-06-13 at 9.45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/>
          <a:stretch/>
        </p:blipFill>
        <p:spPr>
          <a:xfrm rot="844244">
            <a:off x="7117992" y="228597"/>
            <a:ext cx="1197102" cy="14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2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the truth: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508250"/>
            <a:ext cx="8309102" cy="358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written report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the only piece of work that gets marked.</a:t>
            </a:r>
          </a:p>
          <a:p>
            <a:pPr marL="0" indent="0">
              <a:buNone/>
            </a:pPr>
            <a:endParaRPr lang="en-US" sz="3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6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B: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3875"/>
            <a:ext cx="8153400" cy="463549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rigorous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criteria for the product/outcome</a:t>
            </a:r>
          </a:p>
          <a:p>
            <a:pPr marL="0" indent="0">
              <a:buNone/>
            </a:pPr>
            <a:endParaRPr lang="en-HK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present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detailed and accurate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plan and record of the development process of the project</a:t>
            </a:r>
          </a:p>
          <a:p>
            <a:pPr marL="0" lvl="0" indent="0">
              <a:buNone/>
            </a:pPr>
            <a:endParaRPr lang="en-HK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self-management skills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5125" y="2381250"/>
            <a:ext cx="5826125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0000FF"/>
                </a:solidFill>
              </a:rPr>
              <a:t>If you write process journal entries</a:t>
            </a:r>
          </a:p>
          <a:p>
            <a:pPr algn="ctr"/>
            <a:r>
              <a:rPr lang="en-US" sz="2900" b="1" dirty="0">
                <a:solidFill>
                  <a:srgbClr val="0000FF"/>
                </a:solidFill>
              </a:rPr>
              <a:t>b</a:t>
            </a:r>
            <a:r>
              <a:rPr lang="en-US" sz="2900" b="1" dirty="0" smtClean="0">
                <a:solidFill>
                  <a:srgbClr val="0000FF"/>
                </a:solidFill>
              </a:rPr>
              <a:t>ased on these sections and strands, </a:t>
            </a:r>
            <a:endParaRPr lang="en-US" sz="29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6-06-13 at 9.4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969">
            <a:off x="5807848" y="323844"/>
            <a:ext cx="1859778" cy="14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8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C: Taking 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3875"/>
            <a:ext cx="8153400" cy="463549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an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excellent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product/outcome in response to the goal, global context, and criteria</a:t>
            </a:r>
          </a:p>
          <a:p>
            <a:pPr marL="0" indent="0">
              <a:buNone/>
            </a:pPr>
            <a:endParaRPr lang="en-HK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thinking skills</a:t>
            </a:r>
          </a:p>
          <a:p>
            <a:pPr marL="0" lvl="0" indent="0">
              <a:buNone/>
            </a:pPr>
            <a:endParaRPr lang="en-HK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demonstrate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dirty="0" smtClean="0">
                <a:solidFill>
                  <a:srgbClr val="7F7F7F"/>
                </a:solidFill>
              </a:rPr>
              <a:t>communication and social skills</a:t>
            </a:r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5125" y="2381250"/>
            <a:ext cx="5826125" cy="1431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0000FF"/>
                </a:solidFill>
              </a:rPr>
              <a:t>If you write process journal entries</a:t>
            </a:r>
          </a:p>
          <a:p>
            <a:pPr algn="ctr"/>
            <a:r>
              <a:rPr lang="en-US" sz="2900" b="1" dirty="0">
                <a:solidFill>
                  <a:srgbClr val="0000FF"/>
                </a:solidFill>
              </a:rPr>
              <a:t>b</a:t>
            </a:r>
            <a:r>
              <a:rPr lang="en-US" sz="2900" b="1" dirty="0" smtClean="0">
                <a:solidFill>
                  <a:srgbClr val="0000FF"/>
                </a:solidFill>
              </a:rPr>
              <a:t>ased on these sections and strands,</a:t>
            </a:r>
          </a:p>
          <a:p>
            <a:pPr algn="ctr"/>
            <a:r>
              <a:rPr lang="en-US" sz="2900" b="1" dirty="0" smtClean="0">
                <a:solidFill>
                  <a:srgbClr val="0000FF"/>
                </a:solidFill>
              </a:rPr>
              <a:t>you can </a:t>
            </a:r>
            <a:r>
              <a:rPr lang="en-US" sz="2900" b="1" dirty="0" smtClean="0">
                <a:solidFill>
                  <a:srgbClr val="0000FF"/>
                </a:solidFill>
              </a:rPr>
              <a:t>paraphrase the entries </a:t>
            </a:r>
            <a:r>
              <a:rPr lang="en-US" sz="2900" b="1" dirty="0" smtClean="0">
                <a:solidFill>
                  <a:srgbClr val="0000FF"/>
                </a:solidFill>
              </a:rPr>
              <a:t>and  </a:t>
            </a:r>
            <a:endParaRPr lang="en-US" sz="29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6-06-13 at 9.4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018">
            <a:off x="6614511" y="390549"/>
            <a:ext cx="2056128" cy="13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7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D: Reflecting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3875"/>
            <a:ext cx="8153400" cy="4635499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an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excellent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evaluation of the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of the product/outcome against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criteria</a:t>
            </a:r>
            <a:endParaRPr lang="en-H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HK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reflection on how completing the project has extended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understanding of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chosen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global context</a:t>
            </a:r>
          </a:p>
          <a:p>
            <a:pPr marL="0" lvl="0" indent="0">
              <a:buNone/>
            </a:pPr>
            <a:endParaRPr lang="en-HK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ii.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</a:t>
            </a:r>
            <a:r>
              <a:rPr lang="en-HK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excellent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reflection on </a:t>
            </a:r>
            <a:r>
              <a:rPr lang="en-H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 </a:t>
            </a:r>
            <a:r>
              <a:rPr lang="en-H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an IB learner through the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5125" y="2381250"/>
            <a:ext cx="5826125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0000FF"/>
                </a:solidFill>
              </a:rPr>
              <a:t>If you write process journal entries</a:t>
            </a:r>
          </a:p>
          <a:p>
            <a:pPr algn="ctr"/>
            <a:r>
              <a:rPr lang="en-US" sz="2900" b="1" dirty="0">
                <a:solidFill>
                  <a:srgbClr val="0000FF"/>
                </a:solidFill>
              </a:rPr>
              <a:t>b</a:t>
            </a:r>
            <a:r>
              <a:rPr lang="en-US" sz="2900" b="1" dirty="0" smtClean="0">
                <a:solidFill>
                  <a:srgbClr val="0000FF"/>
                </a:solidFill>
              </a:rPr>
              <a:t>ased on these sections and strands,</a:t>
            </a:r>
          </a:p>
          <a:p>
            <a:pPr algn="ctr"/>
            <a:r>
              <a:rPr lang="en-US" sz="2900" b="1" dirty="0" smtClean="0">
                <a:solidFill>
                  <a:srgbClr val="0000FF"/>
                </a:solidFill>
              </a:rPr>
              <a:t>you can </a:t>
            </a:r>
            <a:r>
              <a:rPr lang="en-US" sz="2900" b="1" dirty="0" smtClean="0">
                <a:solidFill>
                  <a:srgbClr val="0000FF"/>
                </a:solidFill>
              </a:rPr>
              <a:t>paraphrase the entries</a:t>
            </a:r>
            <a:r>
              <a:rPr lang="en-US" sz="2900" b="1" dirty="0">
                <a:solidFill>
                  <a:srgbClr val="0000FF"/>
                </a:solidFill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</a:rPr>
              <a:t>and</a:t>
            </a:r>
            <a:endParaRPr lang="en-US" sz="29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900" b="1" dirty="0" smtClean="0">
                <a:solidFill>
                  <a:srgbClr val="0000FF"/>
                </a:solidFill>
              </a:rPr>
              <a:t>put</a:t>
            </a:r>
            <a:r>
              <a:rPr lang="en-US" sz="2900" b="1" dirty="0" smtClean="0">
                <a:solidFill>
                  <a:srgbClr val="0000FF"/>
                </a:solidFill>
              </a:rPr>
              <a:t> them in </a:t>
            </a:r>
            <a:r>
              <a:rPr lang="en-US" sz="2900" b="1" dirty="0" smtClean="0">
                <a:solidFill>
                  <a:srgbClr val="0000FF"/>
                </a:solidFill>
              </a:rPr>
              <a:t>the written report.  </a:t>
            </a:r>
            <a:endParaRPr lang="en-US" sz="29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Screen Shot 2016-06-13 at 9.5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737">
            <a:off x="5965333" y="228600"/>
            <a:ext cx="1083167" cy="156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5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9102" cy="990600"/>
          </a:xfrm>
        </p:spPr>
        <p:txBody>
          <a:bodyPr>
            <a:noAutofit/>
          </a:bodyPr>
          <a:lstStyle/>
          <a:p>
            <a:r>
              <a:rPr lang="en-US" sz="2300" dirty="0" smtClean="0"/>
              <a:t>If you write process journal entries based on these sections + strands, you can </a:t>
            </a:r>
            <a:r>
              <a:rPr lang="en-US" sz="2300" dirty="0" smtClean="0"/>
              <a:t>use </a:t>
            </a:r>
            <a:r>
              <a:rPr lang="en-US" sz="2300" dirty="0" smtClean="0"/>
              <a:t>the entries </a:t>
            </a:r>
            <a:r>
              <a:rPr lang="en-US" sz="2300" dirty="0" smtClean="0"/>
              <a:t>to compose the </a:t>
            </a:r>
            <a:r>
              <a:rPr lang="en-US" sz="2300" dirty="0" smtClean="0"/>
              <a:t>written report.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first section of my written report will respond to </a:t>
            </a:r>
            <a:r>
              <a:rPr lang="en-US" b="1" dirty="0" smtClean="0"/>
              <a:t>Criterion A: Investigating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I must write something that shows I’ve been able to:</a:t>
            </a:r>
          </a:p>
          <a:p>
            <a:pPr marL="0" indent="0">
              <a:buNone/>
            </a:pPr>
            <a:r>
              <a:rPr lang="en-HK" b="1" dirty="0" smtClean="0">
                <a:solidFill>
                  <a:schemeClr val="accent6">
                    <a:lumMod val="75000"/>
                  </a:schemeClr>
                </a:solidFill>
              </a:rPr>
              <a:t>i. </a:t>
            </a:r>
            <a:r>
              <a:rPr lang="en-HK" b="1" dirty="0" smtClean="0"/>
              <a:t>define </a:t>
            </a:r>
            <a:r>
              <a:rPr lang="en-HK" b="1" dirty="0"/>
              <a:t>a clear and highly challenging goal and context for the project, based on personal </a:t>
            </a:r>
            <a:r>
              <a:rPr lang="en-HK" b="1" dirty="0" smtClean="0"/>
              <a:t>interests </a:t>
            </a:r>
            <a:r>
              <a:rPr lang="en-HK" dirty="0" smtClean="0"/>
              <a:t>. . </a:t>
            </a:r>
            <a:r>
              <a:rPr lang="en-HK" dirty="0"/>
              <a:t>.</a:t>
            </a:r>
            <a:endParaRPr lang="en-HK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. . . </a:t>
            </a:r>
            <a:r>
              <a:rPr lang="en-US" dirty="0"/>
              <a:t>s</a:t>
            </a:r>
            <a:r>
              <a:rPr lang="en-US" dirty="0" smtClean="0"/>
              <a:t>o I’ll just snatch this information from my process journal.</a:t>
            </a:r>
            <a:endParaRPr lang="en-US" dirty="0"/>
          </a:p>
        </p:txBody>
      </p:sp>
      <p:pic>
        <p:nvPicPr>
          <p:cNvPr id="4" name="Picture 3" descr="Screen Shot 2016-06-13 at 10.0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44" y="5461000"/>
            <a:ext cx="1739589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3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9102" cy="990600"/>
          </a:xfrm>
        </p:spPr>
        <p:txBody>
          <a:bodyPr>
            <a:noAutofit/>
          </a:bodyPr>
          <a:lstStyle/>
          <a:p>
            <a:r>
              <a:rPr lang="en-US" sz="2300" dirty="0" smtClean="0"/>
              <a:t>If you write process journal entries based on these sections + strands, </a:t>
            </a:r>
            <a:r>
              <a:rPr lang="en-US" sz="2300" dirty="0"/>
              <a:t>you can use the entries to compose the written report.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first section of my written report will respond to </a:t>
            </a:r>
            <a:r>
              <a:rPr lang="en-US" b="1" dirty="0" smtClean="0"/>
              <a:t>Criterion A: Investigating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smtClean="0"/>
              <a:t>must </a:t>
            </a:r>
            <a:r>
              <a:rPr lang="en-US" dirty="0" smtClean="0"/>
              <a:t>write something that shows I’ve been able to:</a:t>
            </a:r>
          </a:p>
          <a:p>
            <a:pPr marL="0" lvl="0" indent="0">
              <a:buNone/>
            </a:pPr>
            <a:r>
              <a:rPr lang="en-HK" b="1" dirty="0" smtClean="0">
                <a:solidFill>
                  <a:srgbClr val="CF6868"/>
                </a:solidFill>
              </a:rPr>
              <a:t>ii. </a:t>
            </a:r>
            <a:r>
              <a:rPr lang="en-HK" b="1" dirty="0" smtClean="0"/>
              <a:t>identify </a:t>
            </a:r>
            <a:r>
              <a:rPr lang="en-HK" b="1" dirty="0"/>
              <a:t>prior learning and subject-specific knowledge that is consistently highly relevant to the </a:t>
            </a:r>
            <a:r>
              <a:rPr lang="en-HK" b="1" dirty="0" smtClean="0"/>
              <a:t>project</a:t>
            </a:r>
            <a:r>
              <a:rPr lang="en-HK" dirty="0" smtClean="0"/>
              <a:t> . . .</a:t>
            </a:r>
            <a:endParaRPr lang="en-HK" b="1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. . . </a:t>
            </a:r>
            <a:r>
              <a:rPr lang="en-US" dirty="0"/>
              <a:t>s</a:t>
            </a:r>
            <a:r>
              <a:rPr lang="en-US" dirty="0" smtClean="0"/>
              <a:t>o I’ll just snatch this information from my process journal.</a:t>
            </a:r>
            <a:endParaRPr lang="en-US" dirty="0"/>
          </a:p>
        </p:txBody>
      </p:sp>
      <p:pic>
        <p:nvPicPr>
          <p:cNvPr id="4" name="Picture 3" descr="Screen Shot 2016-06-13 at 10.0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5885860"/>
            <a:ext cx="2095500" cy="9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9102" cy="990600"/>
          </a:xfrm>
        </p:spPr>
        <p:txBody>
          <a:bodyPr>
            <a:noAutofit/>
          </a:bodyPr>
          <a:lstStyle/>
          <a:p>
            <a:r>
              <a:rPr lang="en-US" sz="2300" dirty="0" smtClean="0"/>
              <a:t>If you write process journal entries based on these sections + strands, </a:t>
            </a:r>
            <a:r>
              <a:rPr lang="en-US" sz="2300" dirty="0"/>
              <a:t>you can use the entries to compose the written report.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first section of my written report will respond to </a:t>
            </a:r>
            <a:r>
              <a:rPr lang="en-US" b="1" dirty="0" smtClean="0"/>
              <a:t>Criterion A: Investigating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smtClean="0"/>
              <a:t>must </a:t>
            </a:r>
            <a:r>
              <a:rPr lang="en-US" dirty="0" smtClean="0"/>
              <a:t>write something that shows I’ve been able to:</a:t>
            </a:r>
          </a:p>
          <a:p>
            <a:pPr marL="0" indent="0">
              <a:buNone/>
            </a:pPr>
            <a:r>
              <a:rPr lang="en-HK" b="1" dirty="0" smtClean="0">
                <a:solidFill>
                  <a:srgbClr val="CF6868"/>
                </a:solidFill>
              </a:rPr>
              <a:t>iii. </a:t>
            </a:r>
            <a:r>
              <a:rPr lang="en-HK" b="1" dirty="0"/>
              <a:t>demonstrate excellent research </a:t>
            </a:r>
            <a:r>
              <a:rPr lang="en-HK" b="1" dirty="0" smtClean="0"/>
              <a:t>skills</a:t>
            </a:r>
            <a:r>
              <a:rPr lang="en-HK" dirty="0" smtClean="0"/>
              <a:t> . . . </a:t>
            </a:r>
            <a:endParaRPr lang="en-HK" b="1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. . . </a:t>
            </a:r>
            <a:r>
              <a:rPr lang="en-US" dirty="0"/>
              <a:t>s</a:t>
            </a:r>
            <a:r>
              <a:rPr lang="en-US" dirty="0" smtClean="0"/>
              <a:t>o I’ll just snatch this information from my process journal.</a:t>
            </a:r>
            <a:endParaRPr lang="en-US" dirty="0"/>
          </a:p>
        </p:txBody>
      </p:sp>
      <p:pic>
        <p:nvPicPr>
          <p:cNvPr id="4" name="Picture 3" descr="Screen Shot 2016-06-13 at 10.01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485">
            <a:off x="2495550" y="5102610"/>
            <a:ext cx="1819228" cy="10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64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Visit my </a:t>
            </a:r>
            <a:r>
              <a:rPr lang="en-US" dirty="0" err="1" smtClean="0"/>
              <a:t>Weebly</a:t>
            </a:r>
            <a:r>
              <a:rPr lang="en-US" dirty="0" smtClean="0"/>
              <a:t> for information about:</a:t>
            </a:r>
          </a:p>
          <a:p>
            <a:pPr marL="0" indent="0">
              <a:buNone/>
            </a:pPr>
            <a:r>
              <a:rPr lang="en-US" dirty="0" smtClean="0"/>
              <a:t>    - PP assessment criteria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global contexts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ATL skills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learner profile traits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I’m going to do my Personal Project while you do yours, so you can use my work as a guide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  <p:pic>
        <p:nvPicPr>
          <p:cNvPr id="4" name="Picture 3" descr="Screen Shot 2016-06-13 at 10.0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1" y="158826"/>
            <a:ext cx="3397250" cy="1029960"/>
          </a:xfrm>
          <a:prstGeom prst="rect">
            <a:avLst/>
          </a:prstGeom>
        </p:spPr>
      </p:pic>
      <p:pic>
        <p:nvPicPr>
          <p:cNvPr id="5" name="Picture 4" descr="Screen Shot 2016-06-13 at 10.0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1" y="158826"/>
            <a:ext cx="3397250" cy="102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6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written report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66875"/>
            <a:ext cx="8153400" cy="4127500"/>
          </a:xfrm>
        </p:spPr>
        <p:txBody>
          <a:bodyPr/>
          <a:lstStyle/>
          <a:p>
            <a:pPr marL="0" indent="0">
              <a:buNone/>
            </a:pPr>
            <a:r>
              <a:rPr lang="en-US" sz="3300" dirty="0" smtClean="0">
                <a:solidFill>
                  <a:srgbClr val="7F7F7F"/>
                </a:solidFill>
              </a:rPr>
              <a:t>is marked against </a:t>
            </a:r>
            <a:r>
              <a:rPr lang="en-US" sz="3300" b="1" dirty="0" smtClean="0">
                <a:solidFill>
                  <a:srgbClr val="7F7F7F"/>
                </a:solidFill>
              </a:rPr>
              <a:t>four PP assessment criteria</a:t>
            </a:r>
            <a:r>
              <a:rPr lang="en-US" sz="3300" dirty="0" smtClean="0">
                <a:solidFill>
                  <a:srgbClr val="7F7F7F"/>
                </a:solidFill>
              </a:rPr>
              <a:t>:</a:t>
            </a:r>
          </a:p>
          <a:p>
            <a:pPr marL="0" indent="0">
              <a:buNone/>
            </a:pPr>
            <a:endParaRPr lang="en-US" sz="1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A: Investigating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B: Planning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C: Taking action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D: Reflecting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Screen Shot 2016-06-13 at 9.45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/>
          <a:stretch/>
        </p:blipFill>
        <p:spPr>
          <a:xfrm>
            <a:off x="612648" y="4672012"/>
            <a:ext cx="1651909" cy="2020624"/>
          </a:xfrm>
          <a:prstGeom prst="rect">
            <a:avLst/>
          </a:prstGeom>
        </p:spPr>
      </p:pic>
      <p:pic>
        <p:nvPicPr>
          <p:cNvPr id="5" name="Picture 4" descr="Screen Shot 2016-06-13 at 9.4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34" y="5031449"/>
            <a:ext cx="1930400" cy="1525851"/>
          </a:xfrm>
          <a:prstGeom prst="rect">
            <a:avLst/>
          </a:prstGeom>
        </p:spPr>
      </p:pic>
      <p:pic>
        <p:nvPicPr>
          <p:cNvPr id="6" name="Picture 5" descr="Screen Shot 2016-06-13 at 9.49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34" y="4845494"/>
            <a:ext cx="2669366" cy="1711805"/>
          </a:xfrm>
          <a:prstGeom prst="rect">
            <a:avLst/>
          </a:prstGeom>
        </p:spPr>
      </p:pic>
      <p:pic>
        <p:nvPicPr>
          <p:cNvPr id="7" name="Picture 6" descr="Screen Shot 2016-06-13 at 9.50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4492625"/>
            <a:ext cx="1555014" cy="206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5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written report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93875"/>
            <a:ext cx="8153400" cy="449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rgbClr val="7F7F7F"/>
                </a:solidFill>
              </a:rPr>
              <a:t>captures and explains </a:t>
            </a:r>
            <a:r>
              <a:rPr lang="en-US" sz="3300" dirty="0">
                <a:solidFill>
                  <a:srgbClr val="7F7F7F"/>
                </a:solidFill>
              </a:rPr>
              <a:t>in a concise and succinct </a:t>
            </a:r>
            <a:r>
              <a:rPr lang="en-US" sz="3300" dirty="0" smtClean="0">
                <a:solidFill>
                  <a:srgbClr val="7F7F7F"/>
                </a:solidFill>
              </a:rPr>
              <a:t>way the entire </a:t>
            </a:r>
            <a:r>
              <a:rPr lang="en-US" sz="3300" b="1" dirty="0" smtClean="0">
                <a:solidFill>
                  <a:srgbClr val="7F7F7F"/>
                </a:solidFill>
              </a:rPr>
              <a:t>process of your personal project</a:t>
            </a:r>
            <a:r>
              <a:rPr lang="en-US" sz="3300" dirty="0" smtClean="0">
                <a:solidFill>
                  <a:srgbClr val="7F7F7F"/>
                </a:solidFill>
              </a:rPr>
              <a:t>, including your:</a:t>
            </a:r>
          </a:p>
          <a:p>
            <a:pPr marL="0" indent="0">
              <a:buNone/>
            </a:pPr>
            <a:endParaRPr lang="en-US" sz="1500" dirty="0" smtClean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nvestigation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lanning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reflection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06-13 at 9.45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/>
          <a:stretch/>
        </p:blipFill>
        <p:spPr>
          <a:xfrm>
            <a:off x="2476501" y="4133447"/>
            <a:ext cx="1283472" cy="1569950"/>
          </a:xfrm>
          <a:prstGeom prst="rect">
            <a:avLst/>
          </a:prstGeom>
        </p:spPr>
      </p:pic>
      <p:pic>
        <p:nvPicPr>
          <p:cNvPr id="5" name="Picture 4" descr="Screen Shot 2016-06-13 at 9.4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72" y="4493236"/>
            <a:ext cx="1531009" cy="1210160"/>
          </a:xfrm>
          <a:prstGeom prst="rect">
            <a:avLst/>
          </a:prstGeom>
        </p:spPr>
      </p:pic>
      <p:pic>
        <p:nvPicPr>
          <p:cNvPr id="6" name="Picture 5" descr="Screen Shot 2016-06-13 at 9.49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1" y="4493236"/>
            <a:ext cx="1920594" cy="1231635"/>
          </a:xfrm>
          <a:prstGeom prst="rect">
            <a:avLst/>
          </a:prstGeom>
        </p:spPr>
      </p:pic>
      <p:pic>
        <p:nvPicPr>
          <p:cNvPr id="7" name="Picture 6" descr="Screen Shot 2016-06-13 at 9.50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575" y="4134423"/>
            <a:ext cx="1197849" cy="15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written report is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51000"/>
            <a:ext cx="8153400" cy="46355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1500 – 3500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words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ritten in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English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organized into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four sections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   - A: Investigating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   - B: Planning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   - C: Taking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   - D: Reflecting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upported by up to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10 extracts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4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written report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74862"/>
            <a:ext cx="8153400" cy="1285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4300" dirty="0" smtClean="0">
                <a:solidFill>
                  <a:schemeClr val="bg1">
                    <a:lumMod val="50000"/>
                  </a:schemeClr>
                </a:solidFill>
              </a:rPr>
              <a:t>s not a horrible obstacle at 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875" y="2717800"/>
            <a:ext cx="8905875" cy="1285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sz="4700" dirty="0" smtClean="0">
                <a:solidFill>
                  <a:schemeClr val="bg1">
                    <a:lumMod val="50000"/>
                  </a:schemeClr>
                </a:solidFill>
              </a:rPr>
              <a:t>if you write in your </a:t>
            </a:r>
            <a:r>
              <a:rPr lang="en-US" sz="4700" b="1" dirty="0" smtClean="0">
                <a:solidFill>
                  <a:schemeClr val="bg1">
                    <a:lumMod val="50000"/>
                  </a:schemeClr>
                </a:solidFill>
              </a:rPr>
              <a:t>process journal</a:t>
            </a:r>
          </a:p>
          <a:p>
            <a:pPr marL="0" indent="0">
              <a:buFont typeface="Wingdings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75" y="3360737"/>
            <a:ext cx="8905875" cy="1285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sz="47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4700" dirty="0" smtClean="0">
                <a:solidFill>
                  <a:schemeClr val="bg1">
                    <a:lumMod val="50000"/>
                  </a:schemeClr>
                </a:solidFill>
              </a:rPr>
              <a:t>n a </a:t>
            </a:r>
            <a:r>
              <a:rPr lang="en-US" sz="4700" u="sng" dirty="0" smtClean="0">
                <a:solidFill>
                  <a:schemeClr val="bg1">
                    <a:lumMod val="50000"/>
                  </a:schemeClr>
                </a:solidFill>
              </a:rPr>
              <a:t>meaningful</a:t>
            </a:r>
            <a:r>
              <a:rPr lang="en-US" sz="4700" dirty="0" smtClean="0">
                <a:solidFill>
                  <a:schemeClr val="bg1">
                    <a:lumMod val="50000"/>
                  </a:schemeClr>
                </a:solidFill>
              </a:rPr>
              <a:t> way</a:t>
            </a:r>
            <a:endParaRPr lang="en-US" sz="47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8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journal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82750"/>
            <a:ext cx="8153400" cy="77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3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 the </a:t>
            </a:r>
            <a:r>
              <a:rPr lang="en-US" sz="33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bedrock</a:t>
            </a:r>
            <a:r>
              <a:rPr lang="en-US" sz="3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written report</a:t>
            </a:r>
            <a:endParaRPr lang="en-US" sz="3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3374" y="2301875"/>
            <a:ext cx="7162673" cy="165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33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bedrock</a:t>
            </a:r>
            <a:r>
              <a:rPr lang="en-US" sz="3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foundation on which something is based (and also something in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Minecraft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?)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bedro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5" y="3435834"/>
            <a:ext cx="4349749" cy="34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9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journal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35125"/>
            <a:ext cx="8153400" cy="47942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 where you record the progress you make toward achieving your goal</a:t>
            </a:r>
          </a:p>
        </p:txBody>
      </p:sp>
    </p:spTree>
    <p:extLst>
      <p:ext uri="{BB962C8B-B14F-4D97-AF65-F5344CB8AC3E}">
        <p14:creationId xmlns:p14="http://schemas.microsoft.com/office/powerpoint/2010/main" val="305009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journal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35125"/>
            <a:ext cx="8153400" cy="47942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 where you record the progress you make toward achieving your goal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where you capture evidence of your: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- A: Investigating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- B: Planning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- C: Taking action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- D: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Reflecting</a:t>
            </a:r>
          </a:p>
        </p:txBody>
      </p:sp>
    </p:spTree>
    <p:extLst>
      <p:ext uri="{BB962C8B-B14F-4D97-AF65-F5344CB8AC3E}">
        <p14:creationId xmlns:p14="http://schemas.microsoft.com/office/powerpoint/2010/main" val="174449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251</TotalTime>
  <Words>1232</Words>
  <Application>Microsoft Macintosh PowerPoint</Application>
  <PresentationFormat>On-screen Show (4:3)</PresentationFormat>
  <Paragraphs>172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Process Journal  + Written report</vt:lpstr>
      <vt:lpstr>Here’s the truth:</vt:lpstr>
      <vt:lpstr>The written report . . . </vt:lpstr>
      <vt:lpstr>The written report . . . </vt:lpstr>
      <vt:lpstr>The written report is . . . </vt:lpstr>
      <vt:lpstr>The written report . . . </vt:lpstr>
      <vt:lpstr>The process journal . . . </vt:lpstr>
      <vt:lpstr>The process journal . . . </vt:lpstr>
      <vt:lpstr>The process journal . . . </vt:lpstr>
      <vt:lpstr>The process journal . . . </vt:lpstr>
      <vt:lpstr>The process journal </vt:lpstr>
      <vt:lpstr>Criterion A: Investigating </vt:lpstr>
      <vt:lpstr>Criterion A: Investigating </vt:lpstr>
      <vt:lpstr>Criterion B: Planning </vt:lpstr>
      <vt:lpstr>Criterion B: Planning </vt:lpstr>
      <vt:lpstr>Criterion C: Taking action </vt:lpstr>
      <vt:lpstr>Criterion C: Taking action </vt:lpstr>
      <vt:lpstr>Criterion D: Reflecting</vt:lpstr>
      <vt:lpstr>Criterion A: Investigating </vt:lpstr>
      <vt:lpstr>Criterion B: Planning </vt:lpstr>
      <vt:lpstr>Criterion C: Taking action </vt:lpstr>
      <vt:lpstr>Criterion D: Reflecting</vt:lpstr>
      <vt:lpstr>If you write process journal entries based on these sections + strands, you can use the entries to compose the written report.</vt:lpstr>
      <vt:lpstr>If you write process journal entries based on these sections + strands, you can use the entries to compose the written report.</vt:lpstr>
      <vt:lpstr>If you write process journal entries based on these sections + strands, you can use the entries to compose the written report.</vt:lpstr>
      <vt:lpstr>Tips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Journal  + Written report</dc:title>
  <dc:creator>Linda Lee</dc:creator>
  <cp:lastModifiedBy>Linda Lee</cp:lastModifiedBy>
  <cp:revision>20</cp:revision>
  <dcterms:created xsi:type="dcterms:W3CDTF">2016-06-13T10:01:47Z</dcterms:created>
  <dcterms:modified xsi:type="dcterms:W3CDTF">2016-06-14T07:41:16Z</dcterms:modified>
</cp:coreProperties>
</file>