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9" d="100"/>
          <a:sy n="79" d="100"/>
        </p:scale>
        <p:origin x="-113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24/6/16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24/6/16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24/6/16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24/6/16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24/6/16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24/6/16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24/6/16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24/6/16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24/6/16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24/6/16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24/6/16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24/6/16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700" dirty="0" smtClean="0"/>
              <a:t>June 24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+ 28</a:t>
            </a:r>
            <a:r>
              <a:rPr lang="en-US" sz="1700" baseline="30000" dirty="0" smtClean="0"/>
              <a:t>th</a:t>
            </a:r>
            <a:r>
              <a:rPr lang="en-US" sz="1700" dirty="0" smtClean="0"/>
              <a:t> </a:t>
            </a:r>
            <a:endParaRPr lang="en-US" sz="17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60812" y="2052960"/>
            <a:ext cx="6520988" cy="1828800"/>
          </a:xfrm>
        </p:spPr>
        <p:txBody>
          <a:bodyPr/>
          <a:lstStyle/>
          <a:p>
            <a:pPr algn="ctr"/>
            <a:r>
              <a:rPr lang="en-US" sz="4000" dirty="0" smtClean="0"/>
              <a:t>Personal Project </a:t>
            </a:r>
            <a:br>
              <a:rPr lang="en-US" sz="4000" dirty="0" smtClean="0"/>
            </a:br>
            <a:r>
              <a:rPr lang="en-US" sz="4000" dirty="0" smtClean="0"/>
              <a:t>Pre-Summer</a:t>
            </a:r>
            <a:br>
              <a:rPr lang="en-US" sz="4000" dirty="0" smtClean="0"/>
            </a:br>
            <a:r>
              <a:rPr lang="en-US" sz="4000" dirty="0" smtClean="0"/>
              <a:t>Information session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06133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en-US" sz="3000" b="1" dirty="0" err="1" smtClean="0">
                <a:solidFill>
                  <a:schemeClr val="accent1">
                    <a:lumMod val="50000"/>
                  </a:schemeClr>
                </a:solidFill>
              </a:rPr>
              <a:t>Weebly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Notes + Announcements </a:t>
            </a: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  <a:sym typeface="Wingdings"/>
              </a:rPr>
              <a:t> 22 June</a:t>
            </a:r>
            <a:endParaRPr lang="en-US" sz="30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2400" b="1" dirty="0" smtClean="0">
                <a:solidFill>
                  <a:schemeClr val="accent1">
                    <a:lumMod val="50000"/>
                  </a:schemeClr>
                </a:solidFill>
                <a:latin typeface="Lucida Handwriting"/>
                <a:cs typeface="Lucida Handwriting"/>
              </a:rPr>
              <a:t>Please spend some time reading this info.</a:t>
            </a:r>
          </a:p>
          <a:p>
            <a:pPr marL="45720" indent="0">
              <a:buNone/>
            </a:pPr>
            <a:endParaRPr lang="en-US" sz="15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r>
              <a:rPr lang="en-US" sz="2800" dirty="0" smtClean="0"/>
              <a:t>Investigating and Planning the Personal Project</a:t>
            </a:r>
          </a:p>
          <a:p>
            <a:r>
              <a:rPr lang="en-US" sz="2800" dirty="0" smtClean="0"/>
              <a:t>The Role of the Supervisor</a:t>
            </a:r>
          </a:p>
          <a:p>
            <a:r>
              <a:rPr lang="en-US" sz="2800" dirty="0" smtClean="0"/>
              <a:t>Documenting the Process</a:t>
            </a:r>
          </a:p>
          <a:p>
            <a:r>
              <a:rPr lang="en-US" sz="2800" dirty="0" smtClean="0"/>
              <a:t>Resources for Investigating and Planning</a:t>
            </a:r>
          </a:p>
          <a:p>
            <a:r>
              <a:rPr lang="en-US" sz="2800" dirty="0" smtClean="0"/>
              <a:t>Creating Criteria for the Product/Outcome</a:t>
            </a:r>
          </a:p>
          <a:p>
            <a:r>
              <a:rPr lang="en-US" sz="2800" dirty="0" smtClean="0"/>
              <a:t>Resources for Demonstrating Learning</a:t>
            </a:r>
          </a:p>
          <a:p>
            <a:r>
              <a:rPr lang="en-US" sz="2800" dirty="0" smtClean="0"/>
              <a:t>Reporting the Personal Project</a:t>
            </a:r>
          </a:p>
          <a:p>
            <a:r>
              <a:rPr lang="en-US" sz="2800" dirty="0" smtClean="0"/>
              <a:t>Selecting Process Journal Extracts</a:t>
            </a:r>
          </a:p>
          <a:p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Information from the </a:t>
            </a:r>
            <a:r>
              <a:rPr lang="en-US" sz="3300" dirty="0" err="1" smtClean="0"/>
              <a:t>pp</a:t>
            </a:r>
            <a:r>
              <a:rPr lang="en-US" sz="3300" dirty="0" smtClean="0"/>
              <a:t> guide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858968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The Goal</a:t>
            </a:r>
          </a:p>
          <a:p>
            <a:pPr marL="45720" indent="0">
              <a:buNone/>
            </a:pPr>
            <a:endParaRPr lang="en-US" sz="15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r>
              <a:rPr lang="en-US" sz="2800" dirty="0" smtClean="0"/>
              <a:t>The goal should be </a:t>
            </a:r>
            <a:r>
              <a:rPr lang="en-US" sz="2800" u="sng" dirty="0" smtClean="0"/>
              <a:t>realistic and achievable</a:t>
            </a:r>
            <a:r>
              <a:rPr lang="en-US" sz="2800" dirty="0" smtClean="0"/>
              <a:t> based on the time and resources available.</a:t>
            </a:r>
          </a:p>
          <a:p>
            <a:r>
              <a:rPr lang="en-US" sz="2800" dirty="0" smtClean="0"/>
              <a:t>Students are expected to spend approximately </a:t>
            </a:r>
            <a:r>
              <a:rPr lang="en-US" sz="2800" u="sng" dirty="0" smtClean="0"/>
              <a:t>25 hours</a:t>
            </a:r>
            <a:r>
              <a:rPr lang="en-US" sz="2800" dirty="0" smtClean="0"/>
              <a:t> working on their personal project.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Information from the </a:t>
            </a:r>
            <a:r>
              <a:rPr lang="en-US" sz="3300" dirty="0" err="1" smtClean="0"/>
              <a:t>pp</a:t>
            </a:r>
            <a:r>
              <a:rPr lang="en-US" sz="3300" dirty="0" smtClean="0"/>
              <a:t> guide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19729577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77497" y="1719071"/>
            <a:ext cx="8766950" cy="4049588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Research</a:t>
            </a:r>
          </a:p>
          <a:p>
            <a:pPr marL="45720" indent="0">
              <a:buNone/>
            </a:pPr>
            <a:endParaRPr lang="en-US" sz="15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r>
              <a:rPr lang="en-US" sz="2800" dirty="0" smtClean="0"/>
              <a:t>A student’s </a:t>
            </a:r>
            <a:r>
              <a:rPr lang="en-US" sz="2800" u="sng" dirty="0" smtClean="0"/>
              <a:t>prior knowledge is not enough</a:t>
            </a:r>
            <a:r>
              <a:rPr lang="en-US" sz="2800" dirty="0" smtClean="0"/>
              <a:t>.</a:t>
            </a:r>
          </a:p>
          <a:p>
            <a:r>
              <a:rPr lang="en-US" sz="2800" dirty="0" smtClean="0"/>
              <a:t>Students must use a </a:t>
            </a:r>
            <a:r>
              <a:rPr lang="en-US" sz="2800" u="sng" dirty="0" smtClean="0"/>
              <a:t>range of sources</a:t>
            </a:r>
            <a:r>
              <a:rPr lang="en-US" sz="2800" dirty="0" smtClean="0"/>
              <a:t> (surveys, interviews, scholarly essays, newspaper + magazine articles, blogs, videos, podcasts, etc.)</a:t>
            </a:r>
          </a:p>
          <a:p>
            <a:pPr marL="45720" indent="0">
              <a:buNone/>
            </a:pPr>
            <a:endParaRPr lang="en-US" sz="1500" dirty="0"/>
          </a:p>
          <a:p>
            <a:pPr marL="45720" indent="0">
              <a:buNone/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You can access a lot of written information through </a:t>
            </a:r>
            <a:r>
              <a:rPr lang="en-US" sz="2800" i="1" u="sng" dirty="0" smtClean="0">
                <a:solidFill>
                  <a:schemeClr val="accent1">
                    <a:lumMod val="50000"/>
                  </a:schemeClr>
                </a:solidFill>
              </a:rPr>
              <a:t>databases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like JSTOR or Gale’s Database.</a:t>
            </a:r>
            <a:endParaRPr lang="en-US" sz="2800" i="1" u="sng" dirty="0" smtClean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Information from the </a:t>
            </a:r>
            <a:r>
              <a:rPr lang="en-US" sz="3300" dirty="0" err="1" smtClean="0"/>
              <a:t>pp</a:t>
            </a:r>
            <a:r>
              <a:rPr lang="en-US" sz="3300" dirty="0" smtClean="0"/>
              <a:t> guide</a:t>
            </a:r>
            <a:endParaRPr lang="en-US" sz="3300" dirty="0"/>
          </a:p>
        </p:txBody>
      </p:sp>
      <p:sp>
        <p:nvSpPr>
          <p:cNvPr id="4" name="TextBox 3"/>
          <p:cNvSpPr txBox="1"/>
          <p:nvPr/>
        </p:nvSpPr>
        <p:spPr>
          <a:xfrm>
            <a:off x="2050901" y="5716867"/>
            <a:ext cx="6945366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300" dirty="0" smtClean="0">
                <a:solidFill>
                  <a:srgbClr val="000090"/>
                </a:solidFill>
              </a:rPr>
              <a:t>A collection of information that has been organized so people can easily find what they’re looking for.</a:t>
            </a:r>
            <a:endParaRPr lang="en-US" sz="2300" dirty="0">
              <a:solidFill>
                <a:srgbClr val="000090"/>
              </a:solidFill>
            </a:endParaRPr>
          </a:p>
        </p:txBody>
      </p:sp>
      <p:sp>
        <p:nvSpPr>
          <p:cNvPr id="6" name="Bent-Up Arrow 5"/>
          <p:cNvSpPr/>
          <p:nvPr/>
        </p:nvSpPr>
        <p:spPr>
          <a:xfrm rot="5400000">
            <a:off x="1714569" y="5769837"/>
            <a:ext cx="498604" cy="244621"/>
          </a:xfrm>
          <a:prstGeom prst="bent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7767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Research: Databases</a:t>
            </a:r>
          </a:p>
          <a:p>
            <a:pPr marL="45720" indent="0">
              <a:buNone/>
            </a:pPr>
            <a:endParaRPr lang="en-US" sz="15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pPr marL="45720" indent="0">
              <a:buNone/>
            </a:pPr>
            <a:r>
              <a:rPr lang="en-US" sz="2800" dirty="0" smtClean="0"/>
              <a:t>VSA Library Website </a:t>
            </a:r>
            <a:r>
              <a:rPr lang="en-US" sz="2800" dirty="0" smtClean="0">
                <a:sym typeface="Wingdings"/>
              </a:rPr>
              <a:t> Library Resources  School Databases  JSTOR or Gale’s Database</a:t>
            </a:r>
          </a:p>
          <a:p>
            <a:pPr marL="4572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login: </a:t>
            </a:r>
            <a:r>
              <a:rPr lang="en-US" sz="2800" dirty="0" err="1" smtClean="0">
                <a:sym typeface="Wingdings"/>
              </a:rPr>
              <a:t>vsa</a:t>
            </a:r>
            <a:endParaRPr lang="en-US" sz="2800" dirty="0" smtClean="0">
              <a:sym typeface="Wingdings"/>
            </a:endParaRPr>
          </a:p>
          <a:p>
            <a:pPr marL="45720" indent="0">
              <a:buNone/>
            </a:pPr>
            <a:r>
              <a:rPr lang="en-US" sz="2800" dirty="0">
                <a:sym typeface="Wingdings"/>
              </a:rPr>
              <a:t> </a:t>
            </a:r>
            <a:r>
              <a:rPr lang="en-US" sz="2800" dirty="0" smtClean="0">
                <a:sym typeface="Wingdings"/>
              </a:rPr>
              <a:t>    password: secondary</a:t>
            </a:r>
            <a:endParaRPr lang="en-US" sz="28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Information from the </a:t>
            </a:r>
            <a:r>
              <a:rPr lang="en-US" sz="3300" dirty="0" err="1" smtClean="0"/>
              <a:t>pp</a:t>
            </a:r>
            <a:r>
              <a:rPr lang="en-US" sz="3300" dirty="0" smtClean="0"/>
              <a:t> guide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0180476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Research</a:t>
            </a:r>
          </a:p>
          <a:p>
            <a:pPr marL="45720" indent="0">
              <a:buNone/>
            </a:pPr>
            <a:r>
              <a:rPr lang="en-US" sz="2800" dirty="0" smtClean="0"/>
              <a:t>It’s not just about finding information and copying + pasting it into the process journal. You must </a:t>
            </a:r>
            <a:r>
              <a:rPr lang="en-US" sz="2800" u="sng" dirty="0" smtClean="0"/>
              <a:t>interact with the </a:t>
            </a:r>
            <a:r>
              <a:rPr lang="en-US" sz="2800" u="sng" dirty="0" smtClean="0"/>
              <a:t>information</a:t>
            </a:r>
            <a:r>
              <a:rPr lang="en-US" sz="2800" dirty="0" smtClean="0"/>
              <a:t> </a:t>
            </a:r>
            <a:r>
              <a:rPr lang="en-US" sz="2800" dirty="0" smtClean="0"/>
              <a:t>to make it meaningful:</a:t>
            </a:r>
          </a:p>
          <a:p>
            <a:pPr marL="4572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r>
              <a:rPr lang="en-US" sz="2800" dirty="0" smtClean="0"/>
              <a:t>Don’t worry about OPVL if you don’t know what it is.</a:t>
            </a:r>
            <a:endParaRPr lang="en-US" sz="2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3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45720" indent="0">
              <a:buNone/>
            </a:pP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Information from the </a:t>
            </a:r>
            <a:r>
              <a:rPr lang="en-US" sz="3300" dirty="0" err="1" smtClean="0"/>
              <a:t>pp</a:t>
            </a:r>
            <a:r>
              <a:rPr lang="en-US" sz="3300" dirty="0" smtClean="0"/>
              <a:t> guide</a:t>
            </a:r>
            <a:endParaRPr lang="en-US" sz="33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957396"/>
              </p:ext>
            </p:extLst>
          </p:nvPr>
        </p:nvGraphicFramePr>
        <p:xfrm>
          <a:off x="229318" y="3616435"/>
          <a:ext cx="8661111" cy="21296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5464"/>
                <a:gridCol w="1199502"/>
                <a:gridCol w="1199502"/>
                <a:gridCol w="1217142"/>
                <a:gridCol w="2293167"/>
                <a:gridCol w="1746334"/>
              </a:tblGrid>
              <a:tr h="793853"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Source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Creator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Target Audience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Key Findings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Impact of</a:t>
                      </a:r>
                      <a:r>
                        <a:rPr lang="en-US" sz="2000" baseline="0" dirty="0" smtClean="0"/>
                        <a:t> Findings on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smtClean="0"/>
                        <a:t>Project/Decisions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Values</a:t>
                      </a:r>
                      <a:r>
                        <a:rPr lang="en-US" sz="2000" baseline="0" dirty="0" smtClean="0"/>
                        <a:t> or 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Limitations</a:t>
                      </a:r>
                    </a:p>
                    <a:p>
                      <a:pPr algn="ctr"/>
                      <a:r>
                        <a:rPr lang="en-US" sz="2000" baseline="0" dirty="0" smtClean="0"/>
                        <a:t>of this Source</a:t>
                      </a:r>
                      <a:endParaRPr lang="en-US" sz="2000" dirty="0"/>
                    </a:p>
                  </a:txBody>
                  <a:tcPr/>
                </a:tc>
              </a:tr>
              <a:tr h="1123857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MLA citation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Is s/he credible?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Was</a:t>
                      </a:r>
                      <a:r>
                        <a:rPr lang="en-US" sz="20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this made for me?</a:t>
                      </a:r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66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9317" y="1719071"/>
            <a:ext cx="8766950" cy="49140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n-US" sz="3000" b="1" dirty="0" smtClean="0">
                <a:solidFill>
                  <a:schemeClr val="accent1">
                    <a:lumMod val="50000"/>
                  </a:schemeClr>
                </a:solidFill>
              </a:rPr>
              <a:t>Process Journal</a:t>
            </a:r>
          </a:p>
          <a:p>
            <a:pPr marL="45720" indent="0">
              <a:buNone/>
            </a:pPr>
            <a:endParaRPr lang="en-US" sz="1500" dirty="0" smtClean="0">
              <a:solidFill>
                <a:schemeClr val="accent1">
                  <a:lumMod val="50000"/>
                </a:schemeClr>
              </a:solidFill>
              <a:latin typeface="Lucida Handwriting"/>
              <a:cs typeface="Lucida Handwriting"/>
            </a:endParaRPr>
          </a:p>
          <a:p>
            <a:r>
              <a:rPr lang="en-US" sz="2800" dirty="0" smtClean="0"/>
              <a:t>Students must </a:t>
            </a:r>
            <a:r>
              <a:rPr lang="en-US" sz="2800" u="sng" dirty="0" smtClean="0"/>
              <a:t>record evidence</a:t>
            </a:r>
            <a:r>
              <a:rPr lang="en-US" sz="2800" dirty="0" smtClean="0"/>
              <a:t> of: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investigating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planning                      PP criteria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taking action</a:t>
            </a:r>
          </a:p>
          <a:p>
            <a:pPr marL="45720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- reflecting</a:t>
            </a:r>
          </a:p>
          <a:p>
            <a:r>
              <a:rPr lang="en-US" sz="2800" dirty="0" smtClean="0"/>
              <a:t>Samples from 2015-2016 Y10 students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Information from the </a:t>
            </a:r>
            <a:r>
              <a:rPr lang="en-US" sz="3300" dirty="0" err="1" smtClean="0"/>
              <a:t>pp</a:t>
            </a:r>
            <a:r>
              <a:rPr lang="en-US" sz="3300" dirty="0" smtClean="0"/>
              <a:t> guide</a:t>
            </a:r>
            <a:endParaRPr lang="en-US" sz="3300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122234" y="3104844"/>
            <a:ext cx="1517018" cy="74092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2698880" y="3845772"/>
            <a:ext cx="1940372" cy="127016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5057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1"/>
            <a:ext cx="8407893" cy="4878722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Select an area of investigation and set a realistic goal.</a:t>
            </a:r>
          </a:p>
          <a:p>
            <a:r>
              <a:rPr lang="en-US" sz="2800" dirty="0" smtClean="0"/>
              <a:t>Do research.</a:t>
            </a:r>
          </a:p>
          <a:p>
            <a:r>
              <a:rPr lang="en-US" sz="2800" dirty="0" smtClean="0"/>
              <a:t>Write in your process journal.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Set criteria for your product/outcome (only if you feel comfortable doing this before meeting with your supervisor).</a:t>
            </a:r>
          </a:p>
          <a:p>
            <a:r>
              <a:rPr lang="en-US" sz="2800" dirty="0" smtClean="0"/>
              <a:t>Start making the product or working toward the outcome (only if </a:t>
            </a:r>
            <a:r>
              <a:rPr lang="en-US" sz="2800" dirty="0"/>
              <a:t>you feel comfortable doing this before meeting with your </a:t>
            </a:r>
            <a:r>
              <a:rPr lang="en-US" sz="2800" dirty="0" smtClean="0"/>
              <a:t>supervisor and you have time).</a:t>
            </a:r>
          </a:p>
          <a:p>
            <a:r>
              <a:rPr lang="en-US" sz="2800" dirty="0" smtClean="0"/>
              <a:t>Don’t worry about the written report yet.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this summer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0999" y="3298896"/>
            <a:ext cx="8407893" cy="17641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9465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Questions?</a:t>
            </a:r>
          </a:p>
          <a:p>
            <a:pPr marL="45720" indent="0">
              <a:buNone/>
            </a:pPr>
            <a:endParaRPr lang="en-US" sz="2800" dirty="0" smtClean="0"/>
          </a:p>
          <a:p>
            <a:r>
              <a:rPr lang="en-US" sz="2800" dirty="0" smtClean="0"/>
              <a:t>Sample </a:t>
            </a:r>
            <a:r>
              <a:rPr lang="en-US" sz="2800" dirty="0"/>
              <a:t>p</a:t>
            </a:r>
            <a:r>
              <a:rPr lang="en-US" sz="2800" dirty="0" smtClean="0"/>
              <a:t>rocess journals + written reports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Finally . . 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14736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69</TotalTime>
  <Words>416</Words>
  <Application>Microsoft Macintosh PowerPoint</Application>
  <PresentationFormat>On-screen Show (4:3)</PresentationFormat>
  <Paragraphs>81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Personal Project  Pre-Summer Information session</vt:lpstr>
      <vt:lpstr>Information from the pp guide</vt:lpstr>
      <vt:lpstr>Information from the pp guide</vt:lpstr>
      <vt:lpstr>Information from the pp guide</vt:lpstr>
      <vt:lpstr>Information from the pp guide</vt:lpstr>
      <vt:lpstr>Information from the pp guide</vt:lpstr>
      <vt:lpstr>Information from the pp guide</vt:lpstr>
      <vt:lpstr>What to do this summer</vt:lpstr>
      <vt:lpstr>Finally . . .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Personal Project  Information session</dc:title>
  <dc:creator>Linda Lee</dc:creator>
  <cp:lastModifiedBy>Linda Lee</cp:lastModifiedBy>
  <cp:revision>8</cp:revision>
  <dcterms:created xsi:type="dcterms:W3CDTF">2016-06-23T12:47:42Z</dcterms:created>
  <dcterms:modified xsi:type="dcterms:W3CDTF">2016-06-23T23:39:56Z</dcterms:modified>
</cp:coreProperties>
</file>