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67" r:id="rId4"/>
    <p:sldId id="258" r:id="rId5"/>
    <p:sldId id="259" r:id="rId6"/>
    <p:sldId id="261" r:id="rId7"/>
    <p:sldId id="263" r:id="rId8"/>
    <p:sldId id="276" r:id="rId9"/>
    <p:sldId id="287" r:id="rId10"/>
    <p:sldId id="275" r:id="rId11"/>
    <p:sldId id="274" r:id="rId12"/>
    <p:sldId id="281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17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4CDF1-37B0-0C4D-9567-CE6EA57E31B9}" type="datetimeFigureOut">
              <a:rPr lang="en-US" smtClean="0"/>
              <a:t>24/8/16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07283-25F3-5C40-8F0C-9F08B461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65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329D9-BCE4-5347-A4A5-5814924C8F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7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24/8/16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24/8/16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24/8/16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24/8/16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24/8/16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24/8/16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24/8/16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24/8/16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24/8/16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24/8/16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24/8/16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24/8/16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500" dirty="0" smtClean="0"/>
              <a:t>August 24</a:t>
            </a:r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0812" y="2052960"/>
            <a:ext cx="6520988" cy="1828800"/>
          </a:xfrm>
        </p:spPr>
        <p:txBody>
          <a:bodyPr/>
          <a:lstStyle/>
          <a:p>
            <a:pPr algn="ctr"/>
            <a:r>
              <a:rPr lang="en-US" sz="4000" dirty="0" smtClean="0"/>
              <a:t>Personal Project Information Session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6133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51249" y="1782469"/>
            <a:ext cx="6258509" cy="44074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2400" b="1" u="sng" dirty="0" smtClean="0"/>
              <a:t>August (now)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Determine a clear and realistic goal, </a:t>
            </a:r>
            <a:r>
              <a:rPr lang="en-US" sz="2400" dirty="0" smtClean="0">
                <a:sym typeface="Wingdings"/>
              </a:rPr>
              <a:t>and g</a:t>
            </a:r>
            <a:r>
              <a:rPr lang="en-US" sz="2400" dirty="0" smtClean="0"/>
              <a:t>et</a:t>
            </a:r>
            <a:r>
              <a:rPr lang="en-US" sz="2400" dirty="0" smtClean="0">
                <a:sym typeface="Wingdings"/>
              </a:rPr>
              <a:t> Ms. Lee’s approval.</a:t>
            </a:r>
            <a:endParaRPr lang="en-US" sz="2400" dirty="0" smtClean="0"/>
          </a:p>
          <a:p>
            <a:pPr>
              <a:buFont typeface="Wingdings" charset="2"/>
              <a:buChar char="§"/>
            </a:pPr>
            <a:r>
              <a:rPr lang="en-US" sz="2400" dirty="0" smtClean="0"/>
              <a:t>Do research.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Write in your process journal.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goals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07030" y="6076475"/>
            <a:ext cx="7392298" cy="781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07030" y="6076475"/>
            <a:ext cx="73922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Remember the magic number: 25 hours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277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6483" y="1719071"/>
            <a:ext cx="2834469" cy="44074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2400" b="1" u="sng" dirty="0"/>
              <a:t>September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Do the core of your research.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Set criteria for your product/outcome.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Write in your process </a:t>
            </a:r>
            <a:r>
              <a:rPr lang="en-US" sz="2400" dirty="0" smtClean="0"/>
              <a:t>journal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goals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190952" y="1719071"/>
            <a:ext cx="2834469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en-US" sz="2400" b="1" u="sng" dirty="0"/>
              <a:t>October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Make a plan for completing your project.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Work on the product.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Record your progress.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Write in your process journal.</a:t>
            </a:r>
            <a:endParaRPr lang="en-US" sz="2400" u="sng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6025421" y="1719071"/>
            <a:ext cx="2834469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 2" pitchFamily="18" charset="2"/>
              <a:buNone/>
            </a:pPr>
            <a:r>
              <a:rPr lang="en-US" sz="2400" b="1" u="sng" dirty="0" smtClean="0"/>
              <a:t>November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Finish the pro-duct.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Use your project criteria to </a:t>
            </a:r>
            <a:r>
              <a:rPr lang="en-US" sz="2400" dirty="0" err="1" smtClean="0"/>
              <a:t>eval</a:t>
            </a:r>
            <a:r>
              <a:rPr lang="en-US" sz="2400" dirty="0" smtClean="0"/>
              <a:t>- </a:t>
            </a:r>
            <a:r>
              <a:rPr lang="en-US" sz="2400" dirty="0" err="1" smtClean="0"/>
              <a:t>uate</a:t>
            </a:r>
            <a:r>
              <a:rPr lang="en-US" sz="2400" dirty="0" smtClean="0"/>
              <a:t> your pro-duct.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Write in your process journal.</a:t>
            </a:r>
            <a:endParaRPr lang="en-US" sz="2400" u="sng" dirty="0" smtClean="0"/>
          </a:p>
        </p:txBody>
      </p:sp>
      <p:sp>
        <p:nvSpPr>
          <p:cNvPr id="6" name="Rectangle 5"/>
          <p:cNvSpPr/>
          <p:nvPr/>
        </p:nvSpPr>
        <p:spPr>
          <a:xfrm>
            <a:off x="907030" y="6076475"/>
            <a:ext cx="7392298" cy="781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07030" y="6076475"/>
            <a:ext cx="73922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Remember the magic number: 25 hours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9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6483" y="1719071"/>
            <a:ext cx="2834469" cy="44074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2400" b="1" u="sng" dirty="0"/>
              <a:t>December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Write 1</a:t>
            </a:r>
            <a:r>
              <a:rPr lang="en-US" sz="2400" baseline="30000" dirty="0"/>
              <a:t>st</a:t>
            </a:r>
            <a:r>
              <a:rPr lang="en-US" sz="2400" dirty="0"/>
              <a:t> draft of Criteria A+B of the written report.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Submit 1</a:t>
            </a:r>
            <a:r>
              <a:rPr lang="en-US" sz="2400" baseline="30000" dirty="0"/>
              <a:t>st</a:t>
            </a:r>
            <a:r>
              <a:rPr lang="en-US" sz="2400" dirty="0"/>
              <a:t> draft by 15 Dec.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goals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190952" y="1719071"/>
            <a:ext cx="2834469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en-US" sz="2400" b="1" u="sng" dirty="0"/>
              <a:t>January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Write 1</a:t>
            </a:r>
            <a:r>
              <a:rPr lang="en-US" sz="2400" baseline="30000" dirty="0"/>
              <a:t>st</a:t>
            </a:r>
            <a:r>
              <a:rPr lang="en-US" sz="2400" dirty="0"/>
              <a:t> draft of Criteria C+D of the written report.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Submit 1</a:t>
            </a:r>
            <a:r>
              <a:rPr lang="en-US" sz="2400" baseline="30000" dirty="0"/>
              <a:t>st</a:t>
            </a:r>
            <a:r>
              <a:rPr lang="en-US" sz="2400" dirty="0"/>
              <a:t> draft by 24 Jan</a:t>
            </a:r>
            <a:r>
              <a:rPr lang="en-US" sz="2400" dirty="0" smtClean="0"/>
              <a:t>.</a:t>
            </a:r>
            <a:r>
              <a:rPr lang="en-US" sz="2400" dirty="0" smtClean="0">
                <a:solidFill>
                  <a:srgbClr val="A6A6A6"/>
                </a:solidFill>
              </a:rPr>
              <a:t>.</a:t>
            </a:r>
            <a:endParaRPr lang="en-US" sz="2400" dirty="0" smtClean="0">
              <a:solidFill>
                <a:srgbClr val="A6A6A6"/>
              </a:solidFill>
            </a:endParaRPr>
          </a:p>
          <a:p>
            <a:pPr>
              <a:buFont typeface="Wingdings" charset="2"/>
              <a:buChar char="§"/>
            </a:pPr>
            <a:endParaRPr lang="en-US" sz="24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6025421" y="1719071"/>
            <a:ext cx="2834469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 2" pitchFamily="18" charset="2"/>
              <a:buNone/>
            </a:pPr>
            <a:r>
              <a:rPr lang="en-US" sz="2400" b="1" u="sng" dirty="0" smtClean="0"/>
              <a:t>February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Write the final version of the entire written report (</a:t>
            </a:r>
            <a:r>
              <a:rPr lang="en-US" sz="2400" dirty="0" err="1" smtClean="0"/>
              <a:t>includ</a:t>
            </a:r>
            <a:r>
              <a:rPr lang="en-US" sz="2400" dirty="0" smtClean="0"/>
              <a:t>- </a:t>
            </a:r>
            <a:r>
              <a:rPr lang="en-US" sz="2400" dirty="0" err="1" smtClean="0"/>
              <a:t>ing</a:t>
            </a:r>
            <a:r>
              <a:rPr lang="en-US" sz="2400" dirty="0" smtClean="0"/>
              <a:t> extracts).</a:t>
            </a:r>
            <a:endParaRPr lang="en-US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1201210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2949" y="1782469"/>
            <a:ext cx="7732434" cy="44074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2400" b="1" u="sng" dirty="0" smtClean="0"/>
              <a:t>March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Submit the final version of your written report.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Be amazing at the PP Exhibition on 9 Mar.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17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PP Drop-in Sessions in Rm. 1107B on:</a:t>
            </a:r>
          </a:p>
          <a:p>
            <a:pPr marL="4572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- Tuesdays after school</a:t>
            </a:r>
          </a:p>
          <a:p>
            <a:pPr marL="4572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- Thursdays at lunch</a:t>
            </a:r>
          </a:p>
          <a:p>
            <a:pPr marL="4572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- Thursdays after school</a:t>
            </a:r>
          </a:p>
          <a:p>
            <a:pPr marL="45720" indent="0">
              <a:buNone/>
            </a:pPr>
            <a:endParaRPr lang="en-US" sz="2500" dirty="0" smtClean="0"/>
          </a:p>
          <a:p>
            <a:r>
              <a:rPr lang="en-US" sz="2500" dirty="0" smtClean="0"/>
              <a:t>Ms. Lee’s weekly homeroom visits</a:t>
            </a:r>
          </a:p>
          <a:p>
            <a:pPr marL="45720" indent="0">
              <a:buNone/>
            </a:pPr>
            <a:endParaRPr lang="en-US" sz="2500" dirty="0" smtClean="0"/>
          </a:p>
          <a:p>
            <a:r>
              <a:rPr lang="en-US" sz="2500" dirty="0" smtClean="0"/>
              <a:t>In a few short days, teachers will “pick” the projects they want to supervise.</a:t>
            </a:r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11343" y="2290725"/>
            <a:ext cx="3750917" cy="115670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11343" y="2672626"/>
            <a:ext cx="375091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bg1">
                    <a:lumMod val="85000"/>
                  </a:schemeClr>
                </a:solidFill>
              </a:rPr>
              <a:t>Starting next week </a:t>
            </a:r>
            <a:r>
              <a:rPr lang="en-US" sz="2500" dirty="0" smtClean="0">
                <a:solidFill>
                  <a:schemeClr val="bg1">
                    <a:lumMod val="85000"/>
                  </a:schemeClr>
                </a:solidFill>
                <a:sym typeface="Wingdings"/>
              </a:rPr>
              <a:t></a:t>
            </a:r>
            <a:endParaRPr lang="en-US" sz="25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131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Provisional Timeline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88001" y="58958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81632471"/>
              </p:ext>
            </p:extLst>
          </p:nvPr>
        </p:nvGraphicFramePr>
        <p:xfrm>
          <a:off x="453515" y="1798811"/>
          <a:ext cx="8253977" cy="4572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21322"/>
                <a:gridCol w="16326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What?</a:t>
                      </a:r>
                      <a:endParaRPr lang="en-US" sz="2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When?</a:t>
                      </a:r>
                      <a:endParaRPr lang="en-US" sz="2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Students receive supervisors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Early Sep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Students submit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Crit. A + B of written report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Dec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Supervisors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provide feedback for Crit. A + B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Mid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-Jan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Students submit Crit. C + D of written report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24 Jan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Supervisors provide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feedback for Crit. C + D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Mid-Feb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Students submit final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version of written report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Early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Mar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PP Exhibition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Mar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Supervisors mark + moderate written reports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Mid-Mar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Ms. Hill 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submits sample PPs to IB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 Apr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568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9317" y="1719071"/>
            <a:ext cx="8766950" cy="49140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The Goal</a:t>
            </a:r>
          </a:p>
          <a:p>
            <a:pPr marL="45720" indent="0">
              <a:buNone/>
            </a:pPr>
            <a:endParaRPr lang="en-US" sz="1500" dirty="0" smtClean="0">
              <a:solidFill>
                <a:schemeClr val="accent1">
                  <a:lumMod val="50000"/>
                </a:schemeClr>
              </a:solidFill>
              <a:latin typeface="Lucida Handwriting"/>
              <a:cs typeface="Lucida Handwriting"/>
            </a:endParaRPr>
          </a:p>
          <a:p>
            <a:r>
              <a:rPr lang="en-US" sz="2800" dirty="0" smtClean="0"/>
              <a:t>The goal should be </a:t>
            </a:r>
            <a:r>
              <a:rPr lang="en-US" sz="2800" u="sng" dirty="0" smtClean="0"/>
              <a:t>realistic and achievable</a:t>
            </a:r>
            <a:r>
              <a:rPr lang="en-US" sz="2800" dirty="0" smtClean="0"/>
              <a:t> based on the time and resources available.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sz="2800" dirty="0" smtClean="0"/>
              <a:t>Students are expected to spend approximately </a:t>
            </a:r>
            <a:r>
              <a:rPr lang="en-US" sz="2800" u="sng" dirty="0" smtClean="0"/>
              <a:t>25 hours</a:t>
            </a:r>
            <a:r>
              <a:rPr lang="en-US" sz="2800" dirty="0" smtClean="0"/>
              <a:t> working on their personal project.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A key point from the </a:t>
            </a:r>
            <a:r>
              <a:rPr lang="en-US" sz="3300" dirty="0" err="1" smtClean="0"/>
              <a:t>pp</a:t>
            </a:r>
            <a:r>
              <a:rPr lang="en-US" sz="3300" dirty="0" smtClean="0"/>
              <a:t> guide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972957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497" y="1719071"/>
            <a:ext cx="8766950" cy="404958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Research</a:t>
            </a:r>
          </a:p>
          <a:p>
            <a:pPr marL="45720" indent="0">
              <a:buNone/>
            </a:pPr>
            <a:endParaRPr lang="en-US" sz="1500" dirty="0" smtClean="0">
              <a:solidFill>
                <a:schemeClr val="accent1">
                  <a:lumMod val="50000"/>
                </a:schemeClr>
              </a:solidFill>
              <a:latin typeface="Lucida Handwriting"/>
              <a:cs typeface="Lucida Handwriting"/>
            </a:endParaRPr>
          </a:p>
          <a:p>
            <a:r>
              <a:rPr lang="en-US" sz="2800" dirty="0" smtClean="0"/>
              <a:t>A student’s </a:t>
            </a:r>
            <a:r>
              <a:rPr lang="en-US" sz="2800" u="sng" dirty="0" smtClean="0"/>
              <a:t>prior knowledge is not enough</a:t>
            </a:r>
            <a:r>
              <a:rPr lang="en-US" sz="2800" dirty="0" smtClean="0"/>
              <a:t>.</a:t>
            </a:r>
          </a:p>
          <a:p>
            <a:pPr marL="45720" indent="0">
              <a:buNone/>
            </a:pPr>
            <a:endParaRPr lang="en-US" sz="1500" dirty="0" smtClean="0"/>
          </a:p>
          <a:p>
            <a:r>
              <a:rPr lang="en-US" sz="2800" dirty="0" smtClean="0"/>
              <a:t>Students must use a </a:t>
            </a:r>
            <a:r>
              <a:rPr lang="en-US" sz="2800" u="sng" dirty="0" smtClean="0"/>
              <a:t>range of sources</a:t>
            </a:r>
            <a:r>
              <a:rPr lang="en-US" sz="2800" dirty="0" smtClean="0"/>
              <a:t> (surveys, interviews, scholarly essays, newspaper + magazine articles, blogs, videos, podcasts, etc.)</a:t>
            </a:r>
          </a:p>
          <a:p>
            <a:pPr marL="45720" indent="0">
              <a:buNone/>
            </a:pPr>
            <a:endParaRPr lang="en-US" sz="1500" dirty="0"/>
          </a:p>
          <a:p>
            <a:pPr marL="45720" indent="0"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You can access a lot of written information through </a:t>
            </a:r>
            <a:r>
              <a:rPr lang="en-US" sz="2800" u="sng" dirty="0" smtClean="0">
                <a:solidFill>
                  <a:schemeClr val="accent1">
                    <a:lumMod val="50000"/>
                  </a:schemeClr>
                </a:solidFill>
              </a:rPr>
              <a:t>databases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like JSTOR or Gale’s Database.</a:t>
            </a:r>
            <a:endParaRPr lang="en-US" sz="2800" i="1" u="sng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Another key point</a:t>
            </a:r>
            <a:endParaRPr lang="en-US" sz="3300" dirty="0"/>
          </a:p>
        </p:txBody>
      </p:sp>
      <p:sp>
        <p:nvSpPr>
          <p:cNvPr id="4" name="TextBox 3"/>
          <p:cNvSpPr txBox="1"/>
          <p:nvPr/>
        </p:nvSpPr>
        <p:spPr>
          <a:xfrm>
            <a:off x="2099081" y="5792734"/>
            <a:ext cx="6945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Learn more in a library session with Ms. Ho </a:t>
            </a:r>
            <a:r>
              <a:rPr lang="en-US" sz="2400" dirty="0" smtClean="0">
                <a:solidFill>
                  <a:srgbClr val="000090"/>
                </a:solidFill>
                <a:sym typeface="Wingdings"/>
              </a:rPr>
              <a:t></a:t>
            </a: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6" name="Bent-Up Arrow 5"/>
          <p:cNvSpPr/>
          <p:nvPr/>
        </p:nvSpPr>
        <p:spPr>
          <a:xfrm rot="5400000">
            <a:off x="1714569" y="5769837"/>
            <a:ext cx="498604" cy="244621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76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9317" y="1719071"/>
            <a:ext cx="8766950" cy="4914004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Research</a:t>
            </a:r>
          </a:p>
          <a:p>
            <a:pPr marL="45720" indent="0">
              <a:buNone/>
            </a:pPr>
            <a:r>
              <a:rPr lang="en-US" sz="2800" dirty="0" smtClean="0"/>
              <a:t>It’s not just about finding information and copying + pasting it into the process journal. You must </a:t>
            </a:r>
            <a:r>
              <a:rPr lang="en-US" sz="2800" u="sng" dirty="0" smtClean="0"/>
              <a:t>interact with the information</a:t>
            </a:r>
            <a:r>
              <a:rPr lang="en-US" sz="2800" dirty="0" smtClean="0"/>
              <a:t> to make it meaningful:</a:t>
            </a:r>
          </a:p>
          <a:p>
            <a:pPr marL="45720" indent="0">
              <a:buNone/>
            </a:pP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 algn="ctr">
              <a:buNone/>
            </a:pPr>
            <a:r>
              <a:rPr lang="en-US" sz="2800" dirty="0" smtClean="0"/>
              <a:t>This can replace OPVL.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Another key point</a:t>
            </a:r>
            <a:endParaRPr lang="en-US" sz="3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957396"/>
              </p:ext>
            </p:extLst>
          </p:nvPr>
        </p:nvGraphicFramePr>
        <p:xfrm>
          <a:off x="229318" y="3616435"/>
          <a:ext cx="8661111" cy="2129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464"/>
                <a:gridCol w="1199502"/>
                <a:gridCol w="1199502"/>
                <a:gridCol w="1217142"/>
                <a:gridCol w="2293167"/>
                <a:gridCol w="1746334"/>
              </a:tblGrid>
              <a:tr h="793853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Source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Creator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Target Audience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Key Findings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Impact of</a:t>
                      </a:r>
                      <a:r>
                        <a:rPr lang="en-US" sz="2000" baseline="0" dirty="0" smtClean="0"/>
                        <a:t> Findings on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pPr algn="ctr"/>
                      <a:r>
                        <a:rPr lang="en-US" sz="2000" dirty="0" smtClean="0"/>
                        <a:t>Project/Decisions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Values</a:t>
                      </a:r>
                      <a:r>
                        <a:rPr lang="en-US" sz="2000" baseline="0" dirty="0" smtClean="0"/>
                        <a:t> or 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Limitations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of this Source</a:t>
                      </a:r>
                      <a:endParaRPr lang="en-US" sz="2000" dirty="0"/>
                    </a:p>
                  </a:txBody>
                  <a:tcPr/>
                </a:tc>
              </a:tr>
              <a:tr h="112385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MLA citation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Is s/he credible?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Was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this made for me?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66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9317" y="1719071"/>
            <a:ext cx="8766950" cy="49140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Process Journal</a:t>
            </a:r>
          </a:p>
          <a:p>
            <a:pPr marL="45720" indent="0">
              <a:buNone/>
            </a:pPr>
            <a:endParaRPr lang="en-US" sz="1400" dirty="0" smtClean="0">
              <a:solidFill>
                <a:schemeClr val="accent1">
                  <a:lumMod val="50000"/>
                </a:schemeClr>
              </a:solidFill>
              <a:latin typeface="Lucida Handwriting"/>
              <a:cs typeface="Lucida Handwriting"/>
            </a:endParaRPr>
          </a:p>
          <a:p>
            <a:r>
              <a:rPr lang="en-US" sz="2800" dirty="0" smtClean="0"/>
              <a:t>Students must </a:t>
            </a:r>
            <a:r>
              <a:rPr lang="en-US" sz="2800" u="sng" dirty="0" smtClean="0"/>
              <a:t>record evidence</a:t>
            </a:r>
            <a:r>
              <a:rPr lang="en-US" sz="2800" dirty="0" smtClean="0"/>
              <a:t> of: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- investigating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- planning                      PP criteria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- taking action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- reflecting</a:t>
            </a:r>
          </a:p>
          <a:p>
            <a:pPr marL="45720" indent="0">
              <a:buNone/>
            </a:pPr>
            <a:endParaRPr lang="en-US" sz="1400" dirty="0" smtClean="0"/>
          </a:p>
          <a:p>
            <a:r>
              <a:rPr lang="en-US" sz="2800" dirty="0" smtClean="0"/>
              <a:t>Visit Rm. 1107B to see </a:t>
            </a:r>
            <a:r>
              <a:rPr lang="en-US" sz="2800" dirty="0"/>
              <a:t>s</a:t>
            </a:r>
            <a:r>
              <a:rPr lang="en-US" sz="2800" dirty="0" smtClean="0"/>
              <a:t>amples from last year’s Y10 students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Another key point</a:t>
            </a:r>
            <a:endParaRPr lang="en-US" sz="33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122234" y="3104844"/>
            <a:ext cx="1517018" cy="740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698880" y="3845772"/>
            <a:ext cx="1940372" cy="12701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05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9317" y="1719071"/>
            <a:ext cx="8766950" cy="49140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Supervisor Responsibilities</a:t>
            </a:r>
          </a:p>
          <a:p>
            <a:pPr marL="45720" indent="0">
              <a:buNone/>
            </a:pPr>
            <a:endParaRPr lang="en-US" sz="1000" dirty="0" smtClean="0">
              <a:solidFill>
                <a:schemeClr val="accent1">
                  <a:lumMod val="50000"/>
                </a:schemeClr>
              </a:solidFill>
              <a:latin typeface="Lucida Handwriting"/>
              <a:cs typeface="Lucida Handwriting"/>
            </a:endParaRPr>
          </a:p>
          <a:p>
            <a:pPr>
              <a:buFont typeface="Wingdings" charset="2"/>
              <a:buChar char="§"/>
            </a:pP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Give you guidance during the entire journey of your project</a:t>
            </a:r>
          </a:p>
          <a:p>
            <a:pPr marL="45720" indent="0">
              <a:buNone/>
            </a:pP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Make sure your work is your work</a:t>
            </a:r>
          </a:p>
          <a:p>
            <a:pPr marL="45720" indent="0">
              <a:buNone/>
            </a:pP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Give you feedback on the 1</a:t>
            </a:r>
            <a:r>
              <a:rPr lang="en-US" sz="25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draft of your written report</a:t>
            </a:r>
          </a:p>
          <a:p>
            <a:pPr marL="45720" indent="0">
              <a:buNone/>
            </a:pP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 the PP </a:t>
            </a:r>
            <a:r>
              <a:rPr lang="en-US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assessment 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criteria to evaluate your work</a:t>
            </a:r>
          </a:p>
          <a:p>
            <a:pPr marL="45720" indent="0">
              <a:buNone/>
            </a:pP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Submit your </a:t>
            </a:r>
            <a:r>
              <a:rPr lang="en-US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final 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PP grade </a:t>
            </a:r>
            <a:r>
              <a:rPr lang="en-US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Ms. Hill</a:t>
            </a:r>
            <a:endParaRPr lang="en-US" sz="2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And another point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436046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9317" y="1719071"/>
            <a:ext cx="8766950" cy="49140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Supervisor Meetings</a:t>
            </a:r>
          </a:p>
          <a:p>
            <a:pPr marL="45720" indent="0">
              <a:buNone/>
            </a:pPr>
            <a:endParaRPr lang="en-US" sz="500" dirty="0" smtClean="0">
              <a:solidFill>
                <a:schemeClr val="accent1">
                  <a:lumMod val="50000"/>
                </a:schemeClr>
              </a:solidFill>
              <a:latin typeface="Lucida Handwriting"/>
              <a:cs typeface="Lucida Handwriting"/>
            </a:endParaRPr>
          </a:p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often?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" indent="0">
              <a:buNone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About once every two weeks.</a:t>
            </a:r>
          </a:p>
          <a:p>
            <a:pPr marL="45720" indent="0">
              <a:buNone/>
            </a:pPr>
            <a:endParaRPr lang="en-US" sz="105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rgbClr val="595959"/>
                </a:solidFill>
              </a:rPr>
              <a:t>For how long?</a:t>
            </a:r>
          </a:p>
          <a:p>
            <a:pPr marL="45720" indent="0"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15-20 minutes</a:t>
            </a:r>
          </a:p>
          <a:p>
            <a:pPr marL="45720" indent="0">
              <a:buNone/>
            </a:pPr>
            <a:endParaRPr lang="en-US" sz="105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rgbClr val="595959"/>
                </a:solidFill>
              </a:rPr>
              <a:t>What happens?</a:t>
            </a:r>
          </a:p>
          <a:p>
            <a:pPr marL="45720" indent="0"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Discuss your progress. Set work goals. </a:t>
            </a:r>
          </a:p>
          <a:p>
            <a:pPr marL="45720" indent="0"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Determine actions to take to solve problems.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And another point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724568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815</TotalTime>
  <Words>663</Words>
  <Application>Microsoft Macintosh PowerPoint</Application>
  <PresentationFormat>On-screen Show (4:3)</PresentationFormat>
  <Paragraphs>144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Grid</vt:lpstr>
      <vt:lpstr>Personal Project Information Session</vt:lpstr>
      <vt:lpstr>Announcements</vt:lpstr>
      <vt:lpstr>Provisional Timeline</vt:lpstr>
      <vt:lpstr>A key point from the pp guide</vt:lpstr>
      <vt:lpstr>Another key point</vt:lpstr>
      <vt:lpstr>Another key point</vt:lpstr>
      <vt:lpstr>Another key point</vt:lpstr>
      <vt:lpstr>And another point</vt:lpstr>
      <vt:lpstr>And another point</vt:lpstr>
      <vt:lpstr>Work goals</vt:lpstr>
      <vt:lpstr>Work goals</vt:lpstr>
      <vt:lpstr>Work goals</vt:lpstr>
      <vt:lpstr>Work 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Project  Information session</dc:title>
  <dc:creator>Linda Lee</dc:creator>
  <cp:lastModifiedBy>Linda Lee</cp:lastModifiedBy>
  <cp:revision>39</cp:revision>
  <dcterms:created xsi:type="dcterms:W3CDTF">2016-06-23T12:47:42Z</dcterms:created>
  <dcterms:modified xsi:type="dcterms:W3CDTF">2016-08-24T13:21:49Z</dcterms:modified>
</cp:coreProperties>
</file>