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3" r:id="rId5"/>
    <p:sldId id="264" r:id="rId6"/>
    <p:sldId id="257" r:id="rId7"/>
    <p:sldId id="258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E2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86EF8-1B7D-8D44-92F3-7655B3290A1B}" type="datetimeFigureOut">
              <a:rPr lang="en-US" smtClean="0"/>
              <a:t>16/9/17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80F4-3DF8-C045-9075-A9D404D0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2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going to attempt</a:t>
            </a:r>
            <a:r>
              <a:rPr lang="en-US" baseline="0" dirty="0" smtClean="0"/>
              <a:t> to walk you through the way a strong Language and Literature student would think through this text for a Paper 1 essay.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80F4-3DF8-C045-9075-A9D404D017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2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3B18-1EFE-9B4D-A213-3F773A1FEC7C}" type="datetimeFigureOut">
              <a:rPr lang="en-US" smtClean="0"/>
              <a:t>16/9/17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922-DC8B-CB4B-97F6-EEFED48C6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3B18-1EFE-9B4D-A213-3F773A1FEC7C}" type="datetimeFigureOut">
              <a:rPr lang="en-US" smtClean="0"/>
              <a:t>16/9/17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922-DC8B-CB4B-97F6-EEFED48C6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4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3B18-1EFE-9B4D-A213-3F773A1FEC7C}" type="datetimeFigureOut">
              <a:rPr lang="en-US" smtClean="0"/>
              <a:t>16/9/17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922-DC8B-CB4B-97F6-EEFED48C6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6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3B18-1EFE-9B4D-A213-3F773A1FEC7C}" type="datetimeFigureOut">
              <a:rPr lang="en-US" smtClean="0"/>
              <a:t>16/9/17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922-DC8B-CB4B-97F6-EEFED48C6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3B18-1EFE-9B4D-A213-3F773A1FEC7C}" type="datetimeFigureOut">
              <a:rPr lang="en-US" smtClean="0"/>
              <a:t>16/9/17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922-DC8B-CB4B-97F6-EEFED48C6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8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3B18-1EFE-9B4D-A213-3F773A1FEC7C}" type="datetimeFigureOut">
              <a:rPr lang="en-US" smtClean="0"/>
              <a:t>16/9/17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922-DC8B-CB4B-97F6-EEFED48C6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1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3B18-1EFE-9B4D-A213-3F773A1FEC7C}" type="datetimeFigureOut">
              <a:rPr lang="en-US" smtClean="0"/>
              <a:t>16/9/17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922-DC8B-CB4B-97F6-EEFED48C6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8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3B18-1EFE-9B4D-A213-3F773A1FEC7C}" type="datetimeFigureOut">
              <a:rPr lang="en-US" smtClean="0"/>
              <a:t>16/9/17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922-DC8B-CB4B-97F6-EEFED48C6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2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3B18-1EFE-9B4D-A213-3F773A1FEC7C}" type="datetimeFigureOut">
              <a:rPr lang="en-US" smtClean="0"/>
              <a:t>16/9/17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922-DC8B-CB4B-97F6-EEFED48C6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3B18-1EFE-9B4D-A213-3F773A1FEC7C}" type="datetimeFigureOut">
              <a:rPr lang="en-US" smtClean="0"/>
              <a:t>16/9/17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922-DC8B-CB4B-97F6-EEFED48C6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7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3B18-1EFE-9B4D-A213-3F773A1FEC7C}" type="datetimeFigureOut">
              <a:rPr lang="en-US" smtClean="0"/>
              <a:t>16/9/17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922-DC8B-CB4B-97F6-EEFED48C6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9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83B18-1EFE-9B4D-A213-3F773A1FEC7C}" type="datetimeFigureOut">
              <a:rPr lang="en-US" smtClean="0"/>
              <a:t>16/9/17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62922-DC8B-CB4B-97F6-EEFED48C6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16 at 11.49.12 AM.png"/>
          <p:cNvPicPr>
            <a:picLocks noChangeAspect="1"/>
          </p:cNvPicPr>
          <p:nvPr/>
        </p:nvPicPr>
        <p:blipFill rotWithShape="1">
          <a:blip r:embed="rId2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8432"/>
          <a:stretch/>
        </p:blipFill>
        <p:spPr>
          <a:xfrm>
            <a:off x="247816" y="945920"/>
            <a:ext cx="8678517" cy="57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816" y="139406"/>
            <a:ext cx="867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Our Responsibility as Fathers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50907" y="3318088"/>
            <a:ext cx="2664015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Barack Obama</a:t>
            </a:r>
          </a:p>
          <a:p>
            <a:pPr algn="ctr"/>
            <a:r>
              <a:rPr lang="en-US" sz="3000" b="1" dirty="0" smtClean="0"/>
              <a:t>June 15, 2008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1213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69" y="340770"/>
            <a:ext cx="85341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Purpose of the text:</a:t>
            </a:r>
            <a:endParaRPr lang="en-US" sz="2400" b="1" dirty="0" smtClean="0"/>
          </a:p>
          <a:p>
            <a:endParaRPr lang="en-US" sz="2400" dirty="0" smtClean="0"/>
          </a:p>
          <a:p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To arouse a sense of responsibility amongst American fathers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“We need fathers to recognize that responsibility does not just end at conception . . . It’s the courage to raise a child that makes you a father . . .” (37-41).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400" dirty="0"/>
          </a:p>
          <a:p>
            <a:r>
              <a:rPr lang="en-US" sz="2400" u="sng" dirty="0" smtClean="0">
                <a:solidFill>
                  <a:srgbClr val="376092"/>
                </a:solidFill>
              </a:rPr>
              <a:t>To promote Obama’s run for the office of the President of the USA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</a:rPr>
              <a:t>Concerning the “failures of our government” (27), Obama says, “That’s why I’m running for President of the United States of America” (32-33).</a:t>
            </a:r>
          </a:p>
        </p:txBody>
      </p:sp>
    </p:spTree>
    <p:extLst>
      <p:ext uri="{BB962C8B-B14F-4D97-AF65-F5344CB8AC3E}">
        <p14:creationId xmlns:p14="http://schemas.microsoft.com/office/powerpoint/2010/main" val="371438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350" y="340770"/>
            <a:ext cx="87819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Purposes:</a:t>
            </a:r>
            <a:endParaRPr lang="en-US" sz="2400" b="1" dirty="0" smtClean="0"/>
          </a:p>
          <a:p>
            <a:endParaRPr lang="en-US" sz="8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376092"/>
                </a:solidFill>
              </a:rPr>
              <a:t>to arouse a sense of responsibility amongst American fathers</a:t>
            </a:r>
            <a:endParaRPr lang="en-US" sz="2400" dirty="0">
              <a:solidFill>
                <a:srgbClr val="376092"/>
              </a:solidFill>
            </a:endParaRPr>
          </a:p>
          <a:p>
            <a:endParaRPr lang="en-US" sz="800" dirty="0"/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376092"/>
                </a:solidFill>
              </a:rPr>
              <a:t>to promote Obama’s run for the office of the President of the USA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Question: </a:t>
            </a:r>
            <a:r>
              <a:rPr lang="en-US" sz="2400" dirty="0" smtClean="0"/>
              <a:t>What are these purposes based on?</a:t>
            </a:r>
          </a:p>
          <a:p>
            <a:endParaRPr lang="en-US" sz="1500" dirty="0"/>
          </a:p>
          <a:p>
            <a:r>
              <a:rPr lang="en-US" sz="2400" dirty="0" smtClean="0">
                <a:solidFill>
                  <a:srgbClr val="7F7F7F"/>
                </a:solidFill>
              </a:rPr>
              <a:t>Answer: </a:t>
            </a:r>
            <a:r>
              <a:rPr lang="en-US" sz="2400" dirty="0" smtClean="0"/>
              <a:t>They are based on the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values</a:t>
            </a:r>
            <a:r>
              <a:rPr lang="en-US" sz="2400" dirty="0" smtClean="0"/>
              <a:t> of the creator of the speech.</a:t>
            </a:r>
          </a:p>
          <a:p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1350" y="2199517"/>
            <a:ext cx="8781957" cy="30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1724" y="3949836"/>
            <a:ext cx="8348280" cy="1015663"/>
          </a:xfrm>
          <a:prstGeom prst="rect">
            <a:avLst/>
          </a:prstGeom>
          <a:solidFill>
            <a:srgbClr val="9DE2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v</a:t>
            </a:r>
            <a:r>
              <a:rPr lang="en-US" sz="3000" b="1" dirty="0" smtClean="0"/>
              <a:t>alue</a:t>
            </a:r>
            <a:r>
              <a:rPr lang="en-US" sz="3000" dirty="0" smtClean="0"/>
              <a:t> = a person’s judgment of what is important in life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344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350" y="340770"/>
            <a:ext cx="8781957" cy="6309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Purposes:</a:t>
            </a:r>
            <a:endParaRPr lang="en-US" sz="2400" b="1" dirty="0" smtClean="0"/>
          </a:p>
          <a:p>
            <a:endParaRPr lang="en-US" sz="8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376092"/>
                </a:solidFill>
              </a:rPr>
              <a:t>to arouse a sense of responsibility amongst American fathers</a:t>
            </a:r>
            <a:endParaRPr lang="en-US" sz="2400" dirty="0">
              <a:solidFill>
                <a:srgbClr val="376092"/>
              </a:solidFill>
            </a:endParaRPr>
          </a:p>
          <a:p>
            <a:endParaRPr lang="en-US" sz="800" dirty="0"/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376092"/>
                </a:solidFill>
              </a:rPr>
              <a:t>to promote Obama’s run for the office of the President of the USA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3200" b="1" dirty="0" smtClean="0"/>
              <a:t>Values:</a:t>
            </a:r>
          </a:p>
          <a:p>
            <a:endParaRPr lang="en-US" sz="800" b="1" dirty="0"/>
          </a:p>
          <a:p>
            <a:r>
              <a:rPr lang="en-US" sz="2400" dirty="0" smtClean="0"/>
              <a:t>What are the values of the creator of this speech?</a:t>
            </a:r>
          </a:p>
          <a:p>
            <a:endParaRPr lang="en-US" sz="1000" dirty="0"/>
          </a:p>
          <a:p>
            <a:pPr marL="342900" indent="-342900">
              <a:buFont typeface="Wingdings" charset="2"/>
              <a:buChar char="v"/>
            </a:pPr>
            <a:r>
              <a:rPr lang="en-US" sz="2400" dirty="0" smtClean="0"/>
              <a:t>Obama values a strong </a:t>
            </a:r>
            <a:r>
              <a:rPr lang="en-US" sz="2400" u="sng" dirty="0" smtClean="0"/>
              <a:t>family</a:t>
            </a:r>
            <a:r>
              <a:rPr lang="en-US" sz="2400" dirty="0" smtClean="0"/>
              <a:t>, calling it the rock “upon which we build our lives” (4-5).</a:t>
            </a:r>
          </a:p>
          <a:p>
            <a:endParaRPr lang="en-US" sz="1000" dirty="0" smtClean="0"/>
          </a:p>
          <a:p>
            <a:pPr marL="342900" indent="-342900">
              <a:buFont typeface="Wingdings" charset="2"/>
              <a:buChar char="v"/>
            </a:pPr>
            <a:r>
              <a:rPr lang="en-US" sz="2400" dirty="0" smtClean="0"/>
              <a:t>Obama values the </a:t>
            </a:r>
            <a:r>
              <a:rPr lang="en-US" sz="2400" u="sng" dirty="0" smtClean="0"/>
              <a:t>African-American community</a:t>
            </a:r>
            <a:r>
              <a:rPr lang="en-US" sz="2400" dirty="0" smtClean="0"/>
              <a:t>, wanting to pull Black families out of “disrepair” (25).</a:t>
            </a:r>
          </a:p>
          <a:p>
            <a:endParaRPr lang="en-US" sz="1000" dirty="0" smtClean="0"/>
          </a:p>
          <a:p>
            <a:pPr marL="342900" indent="-342900">
              <a:buFont typeface="Wingdings" charset="2"/>
              <a:buChar char="v"/>
            </a:pPr>
            <a:r>
              <a:rPr lang="en-US" sz="2400" dirty="0" smtClean="0"/>
              <a:t>Obama values </a:t>
            </a:r>
            <a:r>
              <a:rPr lang="en-US" sz="2400" u="sng" dirty="0" smtClean="0"/>
              <a:t>change in America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change coming from its “government . . . a president . . . each and every one of us” (34-5).</a:t>
            </a:r>
          </a:p>
          <a:p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1350" y="2199517"/>
            <a:ext cx="8781957" cy="30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31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350" y="340770"/>
            <a:ext cx="87819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Purposes:</a:t>
            </a:r>
            <a:endParaRPr lang="en-US" sz="2400" b="1" dirty="0" smtClean="0"/>
          </a:p>
          <a:p>
            <a:endParaRPr lang="en-US" sz="8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376092"/>
                </a:solidFill>
              </a:rPr>
              <a:t>to arouse a sense of responsibility amongst American fathers</a:t>
            </a:r>
            <a:endParaRPr lang="en-US" sz="2400" dirty="0">
              <a:solidFill>
                <a:srgbClr val="376092"/>
              </a:solidFill>
            </a:endParaRPr>
          </a:p>
          <a:p>
            <a:endParaRPr lang="en-US" sz="800" dirty="0"/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376092"/>
                </a:solidFill>
              </a:rPr>
              <a:t>to promote Obama’s run for the office of the President of the USA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Question: </a:t>
            </a:r>
            <a:r>
              <a:rPr lang="en-US" sz="2400" dirty="0" smtClean="0"/>
              <a:t>Why did Obama write this exact speech to achieve his purposes?</a:t>
            </a:r>
          </a:p>
          <a:p>
            <a:endParaRPr lang="en-US" sz="1500" dirty="0" smtClean="0"/>
          </a:p>
          <a:p>
            <a:r>
              <a:rPr lang="en-US" sz="2400" dirty="0" smtClean="0">
                <a:solidFill>
                  <a:srgbClr val="7F7F7F"/>
                </a:solidFill>
              </a:rPr>
              <a:t>Answer: </a:t>
            </a:r>
            <a:r>
              <a:rPr lang="en-US" sz="2400" dirty="0" smtClean="0"/>
              <a:t>He wrote this exact speech because of the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context</a:t>
            </a:r>
            <a:r>
              <a:rPr lang="en-US" sz="2400" dirty="0" smtClean="0"/>
              <a:t> in which the speech would be delivered. </a:t>
            </a:r>
          </a:p>
          <a:p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1350" y="2199517"/>
            <a:ext cx="8781957" cy="30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1724" y="4770782"/>
            <a:ext cx="8348280" cy="1015663"/>
          </a:xfrm>
          <a:prstGeom prst="rect">
            <a:avLst/>
          </a:prstGeom>
          <a:solidFill>
            <a:srgbClr val="9DE2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context</a:t>
            </a:r>
            <a:r>
              <a:rPr lang="en-US" sz="3000" dirty="0" smtClean="0"/>
              <a:t> = the various circumstances that form the setting for an event, a statement, or an idea.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713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69" y="340770"/>
            <a:ext cx="8534142" cy="6509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Context</a:t>
            </a:r>
            <a:endParaRPr lang="en-US" sz="2400" b="1" dirty="0" smtClean="0"/>
          </a:p>
          <a:p>
            <a:endParaRPr lang="en-US" sz="2400" dirty="0"/>
          </a:p>
          <a:p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Speaker’s identity: Barack Obama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an African-American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a family-oriented man with a wife and daughters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a</a:t>
            </a:r>
            <a:r>
              <a:rPr lang="en-US" sz="2400" dirty="0" smtClean="0"/>
              <a:t> Christian who attends church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a politician running for the office of the President of the United States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u="sng" dirty="0" smtClean="0">
                <a:solidFill>
                  <a:srgbClr val="953735"/>
                </a:solidFill>
              </a:rPr>
              <a:t>Father’s Day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a holiday on which fathers are especially honored and celebrated by their children </a:t>
            </a:r>
          </a:p>
          <a:p>
            <a:endParaRPr lang="en-US" sz="2400" dirty="0"/>
          </a:p>
          <a:p>
            <a:r>
              <a:rPr lang="en-US" sz="2400" b="1" u="sng" dirty="0">
                <a:solidFill>
                  <a:srgbClr val="953735"/>
                </a:solidFill>
              </a:rPr>
              <a:t>C</a:t>
            </a:r>
            <a:r>
              <a:rPr lang="en-US" sz="2400" b="1" u="sng" dirty="0" smtClean="0">
                <a:solidFill>
                  <a:srgbClr val="953735"/>
                </a:solidFill>
              </a:rPr>
              <a:t>hurch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a</a:t>
            </a:r>
            <a:r>
              <a:rPr lang="en-US" sz="2400" dirty="0" smtClean="0"/>
              <a:t> place where Christian people gather to worship God together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a</a:t>
            </a:r>
            <a:r>
              <a:rPr lang="en-US" sz="2400" dirty="0" smtClean="0"/>
              <a:t> place that fosters strong social bonds</a:t>
            </a:r>
          </a:p>
          <a:p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16714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69" y="340770"/>
            <a:ext cx="85341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Context</a:t>
            </a:r>
            <a:endParaRPr lang="en-US" sz="2400" b="1" dirty="0" smtClean="0"/>
          </a:p>
          <a:p>
            <a:endParaRPr lang="en-US" sz="2400" dirty="0" smtClean="0"/>
          </a:p>
          <a:p>
            <a:r>
              <a:rPr lang="en-US" sz="2400" b="1" u="sng" dirty="0" smtClean="0">
                <a:solidFill>
                  <a:srgbClr val="953735"/>
                </a:solidFill>
              </a:rPr>
              <a:t>USA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a</a:t>
            </a:r>
            <a:r>
              <a:rPr lang="en-US" sz="2400" dirty="0" smtClean="0"/>
              <a:t> country with a history of oppression against Blacks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a</a:t>
            </a:r>
            <a:r>
              <a:rPr lang="en-US" sz="2400" dirty="0" smtClean="0"/>
              <a:t> country where over half of Black children live in single-parent households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a</a:t>
            </a:r>
            <a:r>
              <a:rPr lang="en-US" sz="2400" dirty="0" smtClean="0"/>
              <a:t> democratic nation in which citizens elect their political leaders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u="sng" dirty="0" smtClean="0">
                <a:solidFill>
                  <a:srgbClr val="953735"/>
                </a:solidFill>
              </a:rPr>
              <a:t>2008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a year in which a presidential election is scheduled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769" y="4693335"/>
            <a:ext cx="8534142" cy="1569660"/>
          </a:xfrm>
          <a:prstGeom prst="rect">
            <a:avLst/>
          </a:prstGeom>
          <a:solidFill>
            <a:srgbClr val="9DE2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Right now, this is just a list of information about who Obama is, and where he stands at this moment in place and time.</a:t>
            </a:r>
          </a:p>
          <a:p>
            <a:endParaRPr lang="en-US" sz="2400" b="1" dirty="0"/>
          </a:p>
          <a:p>
            <a:pPr algn="ctr"/>
            <a:r>
              <a:rPr lang="en-US" sz="2400" b="1" dirty="0" smtClean="0"/>
              <a:t>It’s not that meaningful </a:t>
            </a:r>
            <a:r>
              <a:rPr lang="en-US" sz="2400" b="1" dirty="0" smtClean="0">
                <a:sym typeface="Wingdings"/>
              </a:rPr>
              <a:t>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8643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69" y="3216311"/>
            <a:ext cx="853414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Obama believes that he can improve these matters by becoming the next US President. That is why he makes this speech in a Black church on Father’s Day; it is to showcase his success as a </a:t>
            </a:r>
            <a:r>
              <a:rPr lang="en-US" sz="2500" dirty="0"/>
              <a:t>B</a:t>
            </a:r>
            <a:r>
              <a:rPr lang="en-US" sz="2500" dirty="0" smtClean="0"/>
              <a:t>lack father and his deep sense of understanding as a Black man </a:t>
            </a:r>
            <a:r>
              <a:rPr lang="mr-IN" sz="2500" dirty="0" smtClean="0"/>
              <a:t>–</a:t>
            </a:r>
            <a:r>
              <a:rPr lang="en-US" sz="2500" dirty="0" smtClean="0"/>
              <a:t> all in order to garner support for his presidential campaign. If elected, he can improve the lives of those who are currently suffering.  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309769" y="309790"/>
            <a:ext cx="8534142" cy="461665"/>
          </a:xfrm>
          <a:prstGeom prst="rect">
            <a:avLst/>
          </a:prstGeom>
          <a:solidFill>
            <a:srgbClr val="9DE2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 must put it together to make inferences about this society: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9769" y="771455"/>
            <a:ext cx="8534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 can infer that in 2008, the African-American community is in a state of disrepair, and Black children are suffering as a result. 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309769" y="2754646"/>
            <a:ext cx="8534142" cy="461665"/>
          </a:xfrm>
          <a:prstGeom prst="rect">
            <a:avLst/>
          </a:prstGeom>
          <a:solidFill>
            <a:srgbClr val="9DE2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Then, we have to connect it to the purpose of the speech: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32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69" y="3216311"/>
            <a:ext cx="853414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Obama believes that he can improve these matters by becoming the next US President. That is why he makes this speech in a Black church on Father’s Day; it is to showcase his success as a </a:t>
            </a:r>
            <a:r>
              <a:rPr lang="en-US" sz="2500" dirty="0"/>
              <a:t>B</a:t>
            </a:r>
            <a:r>
              <a:rPr lang="en-US" sz="2500" dirty="0" smtClean="0"/>
              <a:t>lack father and his deep sense of understanding as a Black man </a:t>
            </a:r>
            <a:r>
              <a:rPr lang="mr-IN" sz="2500" dirty="0" smtClean="0"/>
              <a:t>–</a:t>
            </a:r>
            <a:r>
              <a:rPr lang="en-US" sz="2500" dirty="0" smtClean="0"/>
              <a:t> all in order to garner support for his presidential campaign. If elected, he can improve the lives of those who are currently suffering.  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309769" y="309790"/>
            <a:ext cx="8534142" cy="461665"/>
          </a:xfrm>
          <a:prstGeom prst="rect">
            <a:avLst/>
          </a:prstGeom>
          <a:solidFill>
            <a:srgbClr val="9DE2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 must put it together to make inferences about this society: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9769" y="771455"/>
            <a:ext cx="8534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 can infer that in 2008, the African-American community is in a state of disrepair, and Black children are suffering as a result. 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309769" y="2754646"/>
            <a:ext cx="8534142" cy="461665"/>
          </a:xfrm>
          <a:prstGeom prst="rect">
            <a:avLst/>
          </a:prstGeom>
          <a:solidFill>
            <a:srgbClr val="9DE2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Then, we have to connect it to the purpose of the speech:</a:t>
            </a:r>
            <a:endParaRPr lang="en-US" sz="2400" b="1" dirty="0"/>
          </a:p>
        </p:txBody>
      </p:sp>
      <p:sp>
        <p:nvSpPr>
          <p:cNvPr id="6" name="Rounded Rectangular Callout 5"/>
          <p:cNvSpPr/>
          <p:nvPr/>
        </p:nvSpPr>
        <p:spPr>
          <a:xfrm rot="10800000">
            <a:off x="1393961" y="1794950"/>
            <a:ext cx="6350268" cy="543973"/>
          </a:xfrm>
          <a:prstGeom prst="wedgeRoundRectCallout">
            <a:avLst>
              <a:gd name="adj1" fmla="val -21077"/>
              <a:gd name="adj2" fmla="val 7557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 rot="10800000">
            <a:off x="1393961" y="5729290"/>
            <a:ext cx="6350268" cy="605937"/>
          </a:xfrm>
          <a:prstGeom prst="wedgeRoundRectCallout">
            <a:avLst>
              <a:gd name="adj1" fmla="val -21077"/>
              <a:gd name="adj2" fmla="val 7557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93961" y="1794949"/>
            <a:ext cx="6350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This sets you up for Paragraph 1: text type + context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393960" y="5786245"/>
            <a:ext cx="6350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This sets you up for Paragraph 2: purpose + audience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1034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824</Words>
  <Application>Microsoft Macintosh PowerPoint</Application>
  <PresentationFormat>On-screen Show (4:3)</PresentationFormat>
  <Paragraphs>86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Lee</dc:creator>
  <cp:lastModifiedBy>Linda Lee</cp:lastModifiedBy>
  <cp:revision>14</cp:revision>
  <dcterms:created xsi:type="dcterms:W3CDTF">2017-09-16T03:47:16Z</dcterms:created>
  <dcterms:modified xsi:type="dcterms:W3CDTF">2017-09-16T08:01:51Z</dcterms:modified>
</cp:coreProperties>
</file>