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1" r:id="rId2"/>
    <p:sldId id="259" r:id="rId3"/>
    <p:sldId id="262" r:id="rId4"/>
    <p:sldId id="263" r:id="rId5"/>
    <p:sldId id="264" r:id="rId6"/>
    <p:sldId id="265" r:id="rId7"/>
    <p:sldId id="266" r:id="rId8"/>
    <p:sldId id="270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1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351" autoAdjust="0"/>
  </p:normalViewPr>
  <p:slideViewPr>
    <p:cSldViewPr snapToGrid="0" snapToObjects="1">
      <p:cViewPr>
        <p:scale>
          <a:sx n="50" d="100"/>
          <a:sy n="50" d="100"/>
        </p:scale>
        <p:origin x="-1912" y="-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3D8A8-1CC8-9C4D-BC55-D2A916B8EA41}" type="datetimeFigureOut">
              <a:rPr lang="en-US" smtClean="0"/>
              <a:t>24/8/17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C5825-9E41-1B49-9C30-F328EF12D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376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Bad Luck Brian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C5825-9E41-1B49-9C30-F328EF12D4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6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Overly Attached Girlfriend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C5825-9E41-1B49-9C30-F328EF12D47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6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8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30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97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14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0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86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72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7406-BDE8-C443-9B9F-82D2AF2B36FA}" type="datetimeFigureOut">
              <a:rPr lang="en-US" smtClean="0"/>
              <a:t>24/8/17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73C07-2555-7E41-A952-14192C394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27 at 11.16.1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3329"/>
          <a:stretch/>
        </p:blipFill>
        <p:spPr>
          <a:xfrm>
            <a:off x="0" y="0"/>
            <a:ext cx="9144000" cy="6915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43943" y="1451290"/>
            <a:ext cx="2981035" cy="1036637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43943" y="1446344"/>
            <a:ext cx="2981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Memes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795381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7 at 3.1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88283" cy="60489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47082" y="1602972"/>
            <a:ext cx="5171142" cy="49601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147082" y="1602972"/>
            <a:ext cx="5171142" cy="5139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300" b="1" dirty="0" smtClean="0"/>
              <a:t>FOA (in a pair or trio)</a:t>
            </a:r>
          </a:p>
          <a:p>
            <a:endParaRPr lang="en-US" sz="1000" dirty="0"/>
          </a:p>
          <a:p>
            <a:r>
              <a:rPr lang="en-US" sz="3200" dirty="0" smtClean="0"/>
              <a:t>A presentation exploring – </a:t>
            </a:r>
          </a:p>
          <a:p>
            <a:endParaRPr lang="en-US" sz="100" dirty="0" smtClean="0"/>
          </a:p>
          <a:p>
            <a:pPr marL="457200" indent="-457200">
              <a:buFont typeface="Wingdings" charset="2"/>
              <a:buChar char="§"/>
            </a:pPr>
            <a:r>
              <a:rPr lang="en-US" sz="3200" dirty="0" smtClean="0"/>
              <a:t>What makes a meme effective?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dirty="0" smtClean="0"/>
              <a:t>Why do people like memes? How do they impact us?</a:t>
            </a:r>
          </a:p>
          <a:p>
            <a:pPr marL="457200" indent="-457200">
              <a:buFont typeface="Wingdings" charset="2"/>
              <a:buChar char="§"/>
            </a:pPr>
            <a:r>
              <a:rPr lang="en-US" sz="3200" dirty="0" smtClean="0"/>
              <a:t>What can memes do that other text types can’t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72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6-27 at 11.41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471">
            <a:off x="-228672" y="-278548"/>
            <a:ext cx="5036129" cy="3972946"/>
          </a:xfrm>
          <a:prstGeom prst="rect">
            <a:avLst/>
          </a:prstGeom>
        </p:spPr>
      </p:pic>
      <p:pic>
        <p:nvPicPr>
          <p:cNvPr id="5" name="Picture 4" descr="Screen Shot 2017-06-27 at 11.42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406">
            <a:off x="-124921" y="3818121"/>
            <a:ext cx="5251194" cy="2996634"/>
          </a:xfrm>
          <a:prstGeom prst="rect">
            <a:avLst/>
          </a:prstGeom>
        </p:spPr>
      </p:pic>
      <p:pic>
        <p:nvPicPr>
          <p:cNvPr id="6" name="Picture 5" descr="Screen Shot 2017-06-27 at 11.39.2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471" y="3200108"/>
            <a:ext cx="4026529" cy="3657892"/>
          </a:xfrm>
          <a:prstGeom prst="rect">
            <a:avLst/>
          </a:prstGeom>
        </p:spPr>
      </p:pic>
      <p:pic>
        <p:nvPicPr>
          <p:cNvPr id="8" name="Picture 7" descr="Screen Shot 2017-06-27 at 11.42.5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57">
            <a:off x="4831287" y="0"/>
            <a:ext cx="4312713" cy="3267828"/>
          </a:xfrm>
          <a:prstGeom prst="rect">
            <a:avLst/>
          </a:prstGeom>
        </p:spPr>
      </p:pic>
      <p:pic>
        <p:nvPicPr>
          <p:cNvPr id="9" name="Picture 8" descr="Screen Shot 2017-06-27 at 11.40.31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6166">
            <a:off x="2906351" y="861454"/>
            <a:ext cx="3220034" cy="31684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11796">
            <a:off x="3079067" y="3230968"/>
            <a:ext cx="350444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a meme?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05548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7 at 11.16.16 am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3329"/>
          <a:stretch/>
        </p:blipFill>
        <p:spPr>
          <a:xfrm>
            <a:off x="0" y="0"/>
            <a:ext cx="9144000" cy="6915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31" y="503431"/>
            <a:ext cx="8346898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What is a meme?</a:t>
            </a:r>
          </a:p>
          <a:p>
            <a:endParaRPr lang="en-US" sz="2000" dirty="0"/>
          </a:p>
          <a:p>
            <a:r>
              <a:rPr lang="en-US" sz="4500" dirty="0" smtClean="0"/>
              <a:t>In 1976, the evolutionary biologist, Richard Dawkins, wondered:</a:t>
            </a:r>
          </a:p>
          <a:p>
            <a:pPr algn="ctr"/>
            <a:endParaRPr lang="en-US" sz="2000" i="1" dirty="0" smtClean="0"/>
          </a:p>
          <a:p>
            <a:pPr algn="ctr"/>
            <a:r>
              <a:rPr lang="en-US" sz="4500" i="1" dirty="0" smtClean="0"/>
              <a:t>What if ideas were like organisms, where they could breed + mutate?</a:t>
            </a:r>
            <a:endParaRPr lang="en-US" sz="4500" i="1" dirty="0"/>
          </a:p>
        </p:txBody>
      </p:sp>
    </p:spTree>
    <p:extLst>
      <p:ext uri="{BB962C8B-B14F-4D97-AF65-F5344CB8AC3E}">
        <p14:creationId xmlns:p14="http://schemas.microsoft.com/office/powerpoint/2010/main" val="4249193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7 at 11.16.16 am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3329"/>
          <a:stretch/>
        </p:blipFill>
        <p:spPr>
          <a:xfrm>
            <a:off x="0" y="0"/>
            <a:ext cx="9144000" cy="6915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31" y="503431"/>
            <a:ext cx="8346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 smtClean="0"/>
              <a:t>What if ideas were like organisms, where they could breed + mutate?</a:t>
            </a:r>
            <a:endParaRPr lang="en-US" sz="4500" i="1" dirty="0"/>
          </a:p>
        </p:txBody>
      </p:sp>
      <p:sp>
        <p:nvSpPr>
          <p:cNvPr id="6" name="Rectangle 5"/>
          <p:cNvSpPr/>
          <p:nvPr/>
        </p:nvSpPr>
        <p:spPr>
          <a:xfrm>
            <a:off x="620889" y="1980759"/>
            <a:ext cx="7817555" cy="4566797"/>
          </a:xfrm>
          <a:prstGeom prst="rect">
            <a:avLst/>
          </a:pr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889" y="2268185"/>
            <a:ext cx="781755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500" dirty="0" smtClean="0">
                <a:solidFill>
                  <a:schemeClr val="tx2"/>
                </a:solidFill>
              </a:rPr>
              <a:t>Ideas are born in the brain and spread outward to other people.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3500" dirty="0" smtClean="0">
                <a:solidFill>
                  <a:schemeClr val="tx2"/>
                </a:solidFill>
              </a:rPr>
              <a:t>Ideas compete against other ideas, battling for attention and survival.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3500" dirty="0" smtClean="0">
                <a:solidFill>
                  <a:schemeClr val="tx2"/>
                </a:solidFill>
              </a:rPr>
              <a:t>Strong ideas succeed and get passed on; weak ideas die out.</a:t>
            </a:r>
          </a:p>
        </p:txBody>
      </p:sp>
    </p:spTree>
    <p:extLst>
      <p:ext uri="{BB962C8B-B14F-4D97-AF65-F5344CB8AC3E}">
        <p14:creationId xmlns:p14="http://schemas.microsoft.com/office/powerpoint/2010/main" val="421716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7 at 11.16.16 am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3329"/>
          <a:stretch/>
        </p:blipFill>
        <p:spPr>
          <a:xfrm>
            <a:off x="0" y="0"/>
            <a:ext cx="9144000" cy="6915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31" y="503431"/>
            <a:ext cx="83468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i="1" dirty="0" smtClean="0"/>
              <a:t>What if ideas were like organisms, where they could breed + mutate?</a:t>
            </a:r>
            <a:endParaRPr lang="en-US" sz="4500" i="1" dirty="0"/>
          </a:p>
        </p:txBody>
      </p:sp>
      <p:sp>
        <p:nvSpPr>
          <p:cNvPr id="6" name="Rectangle 5"/>
          <p:cNvSpPr/>
          <p:nvPr/>
        </p:nvSpPr>
        <p:spPr>
          <a:xfrm>
            <a:off x="620889" y="1980759"/>
            <a:ext cx="7817555" cy="4566797"/>
          </a:xfrm>
          <a:prstGeom prst="rect">
            <a:avLst/>
          </a:prstGeom>
          <a:solidFill>
            <a:srgbClr val="D99694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0889" y="2268185"/>
            <a:ext cx="7817555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500" dirty="0" smtClean="0">
                <a:solidFill>
                  <a:schemeClr val="tx2"/>
                </a:solidFill>
              </a:rPr>
              <a:t>Dawkins originally called this concept </a:t>
            </a:r>
            <a:r>
              <a:rPr lang="en-US" sz="3500" i="1" dirty="0" err="1" smtClean="0">
                <a:solidFill>
                  <a:schemeClr val="tx2"/>
                </a:solidFill>
              </a:rPr>
              <a:t>mimeme</a:t>
            </a:r>
            <a:r>
              <a:rPr lang="en-US" sz="3500" dirty="0" smtClean="0">
                <a:solidFill>
                  <a:schemeClr val="tx2"/>
                </a:solidFill>
              </a:rPr>
              <a:t>, from the Greek word meaning “that which is replicated”.</a:t>
            </a:r>
          </a:p>
          <a:p>
            <a:endParaRPr lang="en-US" sz="2000" dirty="0" smtClean="0">
              <a:solidFill>
                <a:schemeClr val="tx2"/>
              </a:solidFill>
            </a:endParaRPr>
          </a:p>
          <a:p>
            <a:pPr marL="457200" indent="-457200">
              <a:buFont typeface="Wingdings" charset="2"/>
              <a:buChar char="§"/>
            </a:pPr>
            <a:r>
              <a:rPr lang="en-US" sz="3500" dirty="0" smtClean="0">
                <a:solidFill>
                  <a:schemeClr val="tx2"/>
                </a:solidFill>
              </a:rPr>
              <a:t>He shortened it to </a:t>
            </a:r>
            <a:r>
              <a:rPr lang="en-US" sz="3500" i="1" dirty="0" smtClean="0">
                <a:solidFill>
                  <a:schemeClr val="tx2"/>
                </a:solidFill>
              </a:rPr>
              <a:t>meme</a:t>
            </a:r>
            <a:r>
              <a:rPr lang="en-US" sz="3500" dirty="0" smtClean="0">
                <a:solidFill>
                  <a:schemeClr val="tx2"/>
                </a:solidFill>
              </a:rPr>
              <a:t>, drawing likeness with </a:t>
            </a:r>
            <a:r>
              <a:rPr lang="en-US" sz="3500" i="1" dirty="0" smtClean="0">
                <a:solidFill>
                  <a:schemeClr val="tx2"/>
                </a:solidFill>
              </a:rPr>
              <a:t>gene</a:t>
            </a:r>
            <a:r>
              <a:rPr lang="en-US" sz="3500" dirty="0" smtClean="0">
                <a:solidFill>
                  <a:schemeClr val="tx2"/>
                </a:solidFill>
              </a:rPr>
              <a:t>, which undergoes replication, mutation, competition, and inheritance.  </a:t>
            </a:r>
          </a:p>
        </p:txBody>
      </p:sp>
    </p:spTree>
    <p:extLst>
      <p:ext uri="{BB962C8B-B14F-4D97-AF65-F5344CB8AC3E}">
        <p14:creationId xmlns:p14="http://schemas.microsoft.com/office/powerpoint/2010/main" val="296655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7 at 11.16.16 am.pn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r="13329"/>
          <a:stretch/>
        </p:blipFill>
        <p:spPr>
          <a:xfrm>
            <a:off x="0" y="0"/>
            <a:ext cx="9144000" cy="69157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831" y="503431"/>
            <a:ext cx="8346898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smtClean="0"/>
              <a:t>What is a meme?</a:t>
            </a:r>
          </a:p>
          <a:p>
            <a:endParaRPr lang="en-US" sz="2000" dirty="0" smtClean="0"/>
          </a:p>
          <a:p>
            <a:r>
              <a:rPr lang="en-US" sz="4500" dirty="0" smtClean="0"/>
              <a:t>It is an idea, behavior, or style that is easy to copy and spreads from person to person within a culture – a viral phenomenon.  </a:t>
            </a: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302237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831" y="277653"/>
            <a:ext cx="834689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What makes a meme effective?</a:t>
            </a:r>
          </a:p>
          <a:p>
            <a:endParaRPr lang="en-US" sz="2000" dirty="0" smtClean="0"/>
          </a:p>
        </p:txBody>
      </p:sp>
      <p:pic>
        <p:nvPicPr>
          <p:cNvPr id="5" name="Picture 4" descr="Screen Shot 2017-06-27 at 2.46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622" y="1370260"/>
            <a:ext cx="4283350" cy="515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3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831" y="285712"/>
            <a:ext cx="834689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smtClean="0"/>
              <a:t>What makes a meme effective?</a:t>
            </a:r>
          </a:p>
          <a:p>
            <a:endParaRPr lang="en-US" sz="2000" dirty="0" smtClean="0"/>
          </a:p>
        </p:txBody>
      </p:sp>
      <p:pic>
        <p:nvPicPr>
          <p:cNvPr id="2" name="Picture 1" descr="Screen Shot 2017-06-27 at 2.5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78" y="1072444"/>
            <a:ext cx="60198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12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6-27 at 2.59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3"/>
          <a:stretch/>
        </p:blipFill>
        <p:spPr>
          <a:xfrm>
            <a:off x="3273778" y="2559608"/>
            <a:ext cx="5870221" cy="42983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111" y="338667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Your homework assignment: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112" y="1060173"/>
            <a:ext cx="838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§"/>
            </a:pPr>
            <a:r>
              <a:rPr lang="en-US" sz="4000" dirty="0" smtClean="0"/>
              <a:t>Find a meme that you believe is effective and successful.</a:t>
            </a:r>
          </a:p>
          <a:p>
            <a:pPr marL="571500" indent="-571500">
              <a:buFont typeface="Wingdings" charset="2"/>
              <a:buChar char="§"/>
            </a:pPr>
            <a:r>
              <a:rPr lang="en-US" sz="4000" dirty="0" smtClean="0"/>
              <a:t>Write a one-page                                    analysis that                                            explains how                                              it achieves                                               its effect.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1778" y="1947333"/>
            <a:ext cx="2455333" cy="4713111"/>
          </a:xfrm>
          <a:prstGeom prst="rect">
            <a:avLst/>
          </a:prstGeom>
          <a:solidFill>
            <a:srgbClr val="D9969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1778" y="2051607"/>
            <a:ext cx="245533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Consider:</a:t>
            </a:r>
          </a:p>
          <a:p>
            <a:endParaRPr lang="en-US" sz="500" b="1" dirty="0" smtClean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Context</a:t>
            </a:r>
          </a:p>
          <a:p>
            <a:endParaRPr lang="en-US" sz="500" dirty="0" smtClean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Diction</a:t>
            </a:r>
          </a:p>
          <a:p>
            <a:endParaRPr lang="en-US" sz="500" dirty="0" smtClean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Visual image</a:t>
            </a:r>
          </a:p>
          <a:p>
            <a:endParaRPr lang="en-US" sz="500" dirty="0" smtClean="0"/>
          </a:p>
          <a:p>
            <a:pPr marL="285750" indent="-285750">
              <a:buFontTx/>
              <a:buChar char="-"/>
            </a:pPr>
            <a:r>
              <a:rPr lang="en-US" sz="3000" dirty="0" smtClean="0"/>
              <a:t>Synergy between written and visual texts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2531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279</Words>
  <Application>Microsoft Macintosh PowerPoint</Application>
  <PresentationFormat>On-screen Show (4:3)</PresentationFormat>
  <Paragraphs>45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Victoria Shanghai Academy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Lee</dc:creator>
  <cp:lastModifiedBy>Linda Lee</cp:lastModifiedBy>
  <cp:revision>17</cp:revision>
  <dcterms:created xsi:type="dcterms:W3CDTF">2017-06-27T03:14:49Z</dcterms:created>
  <dcterms:modified xsi:type="dcterms:W3CDTF">2017-08-24T05:09:47Z</dcterms:modified>
</cp:coreProperties>
</file>