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238" y="4624668"/>
            <a:ext cx="3609649" cy="933450"/>
          </a:xfrm>
        </p:spPr>
        <p:txBody>
          <a:bodyPr>
            <a:normAutofit/>
          </a:bodyPr>
          <a:lstStyle/>
          <a:p>
            <a:r>
              <a:rPr lang="en-US" sz="4500" dirty="0" err="1" smtClean="0"/>
              <a:t>Infographics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44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0" y="0"/>
            <a:ext cx="8536993" cy="68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4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6" y="0"/>
            <a:ext cx="7847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47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" y="909538"/>
            <a:ext cx="9092971" cy="44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0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48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85" y="0"/>
            <a:ext cx="7146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7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4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643929"/>
            <a:ext cx="8748372" cy="51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1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5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4" y="970595"/>
            <a:ext cx="8903906" cy="39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5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0" y="223086"/>
            <a:ext cx="8868044" cy="55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434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Infographic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58692"/>
            <a:ext cx="7556313" cy="463349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combination of information and graphics</a:t>
            </a:r>
          </a:p>
          <a:p>
            <a:r>
              <a:rPr lang="en-US" sz="2500" dirty="0" smtClean="0"/>
              <a:t>visual and numerical representation of data that presents information quickly and clearly in an eye-catching and digestible way</a:t>
            </a:r>
          </a:p>
          <a:p>
            <a:r>
              <a:rPr lang="en-US" sz="2500" dirty="0"/>
              <a:t>s</a:t>
            </a:r>
            <a:r>
              <a:rPr lang="en-US" sz="2500" dirty="0" smtClean="0"/>
              <a:t>atisfies our inherent preference for brevity, speed, patterns, and colors</a:t>
            </a:r>
            <a:endParaRPr lang="en-US" sz="2500" dirty="0"/>
          </a:p>
          <a:p>
            <a:r>
              <a:rPr lang="en-US" sz="2500" dirty="0"/>
              <a:t>s</a:t>
            </a:r>
            <a:r>
              <a:rPr lang="en-US" sz="2500" dirty="0" smtClean="0"/>
              <a:t>uits our mass communication habits and the increasingly visual world</a:t>
            </a:r>
          </a:p>
        </p:txBody>
      </p:sp>
    </p:spTree>
    <p:extLst>
      <p:ext uri="{BB962C8B-B14F-4D97-AF65-F5344CB8AC3E}">
        <p14:creationId xmlns:p14="http://schemas.microsoft.com/office/powerpoint/2010/main" val="31514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434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Conventions of 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nfographic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516" y="1458692"/>
            <a:ext cx="7162271" cy="463349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.</a:t>
            </a:r>
          </a:p>
          <a:p>
            <a:r>
              <a:rPr lang="en-US" sz="2500" dirty="0" smtClean="0"/>
              <a:t>Graphs</a:t>
            </a:r>
          </a:p>
          <a:p>
            <a:r>
              <a:rPr lang="en-US" sz="2500" dirty="0" smtClean="0"/>
              <a:t>Charts</a:t>
            </a:r>
          </a:p>
          <a:p>
            <a:r>
              <a:rPr lang="en-US" sz="2500" dirty="0" smtClean="0"/>
              <a:t>Diagrams</a:t>
            </a:r>
          </a:p>
          <a:p>
            <a:r>
              <a:rPr lang="en-US" sz="2500" dirty="0" smtClean="0"/>
              <a:t>Timelines</a:t>
            </a:r>
          </a:p>
          <a:p>
            <a:r>
              <a:rPr lang="en-US" sz="2500" dirty="0" smtClean="0"/>
              <a:t>Maps</a:t>
            </a:r>
          </a:p>
          <a:p>
            <a:r>
              <a:rPr lang="en-US" sz="2500" dirty="0" smtClean="0"/>
              <a:t>Rankings</a:t>
            </a:r>
          </a:p>
          <a:p>
            <a:pPr marL="0" indent="0">
              <a:buNone/>
            </a:pPr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8621" y="1458692"/>
            <a:ext cx="3037263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visualization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45418" y="2728613"/>
            <a:ext cx="3810356" cy="3552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.</a:t>
            </a:r>
          </a:p>
          <a:p>
            <a:r>
              <a:rPr lang="en-US" sz="2500" dirty="0" smtClean="0"/>
              <a:t>Numbers</a:t>
            </a:r>
          </a:p>
          <a:p>
            <a:r>
              <a:rPr lang="en-US" sz="2500" dirty="0" smtClean="0"/>
              <a:t>Statistics</a:t>
            </a:r>
          </a:p>
          <a:p>
            <a:r>
              <a:rPr lang="en-US" sz="2500" dirty="0" smtClean="0"/>
              <a:t>Percentages</a:t>
            </a:r>
          </a:p>
          <a:p>
            <a:r>
              <a:rPr lang="en-US" sz="2500" dirty="0" smtClean="0"/>
              <a:t>Short phrases (minimized word use)</a:t>
            </a:r>
          </a:p>
          <a:p>
            <a:pPr marL="0" indent="0">
              <a:buFont typeface="Wingdings" pitchFamily="2" charset="2"/>
              <a:buNone/>
            </a:pPr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05849" y="2728613"/>
            <a:ext cx="1492523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842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434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Conventions of 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nfographic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516" y="1458692"/>
            <a:ext cx="7740862" cy="526845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.</a:t>
            </a:r>
          </a:p>
          <a:p>
            <a:r>
              <a:rPr lang="en-US" sz="2500" dirty="0" smtClean="0"/>
              <a:t>Multiple colors</a:t>
            </a:r>
          </a:p>
          <a:p>
            <a:r>
              <a:rPr lang="en-US" sz="2500" dirty="0" smtClean="0"/>
              <a:t>Simple pictures (universally recognizable) </a:t>
            </a:r>
          </a:p>
          <a:p>
            <a:r>
              <a:rPr lang="en-US" sz="2500" dirty="0" smtClean="0"/>
              <a:t>Various font types and sizes</a:t>
            </a:r>
          </a:p>
          <a:p>
            <a:r>
              <a:rPr lang="en-US" sz="2500" dirty="0" smtClean="0"/>
              <a:t>Bold / highlighted words and numbers</a:t>
            </a:r>
          </a:p>
          <a:p>
            <a:r>
              <a:rPr lang="en-US" sz="2500" dirty="0" smtClean="0"/>
              <a:t>Cells / compartments</a:t>
            </a:r>
          </a:p>
          <a:p>
            <a:r>
              <a:rPr lang="en-US" sz="2500" dirty="0" smtClean="0"/>
              <a:t>Lines / arrows</a:t>
            </a:r>
          </a:p>
          <a:p>
            <a:endParaRPr lang="en-US" sz="25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8621" y="1458692"/>
            <a:ext cx="2659660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Layout features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446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434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Conventions of 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nfographic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516" y="1458692"/>
            <a:ext cx="7740862" cy="526845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.</a:t>
            </a:r>
          </a:p>
          <a:p>
            <a:r>
              <a:rPr lang="en-US" sz="2500" dirty="0" smtClean="0"/>
              <a:t>Visually stimulating</a:t>
            </a:r>
          </a:p>
          <a:p>
            <a:r>
              <a:rPr lang="en-US" sz="2500" dirty="0" smtClean="0"/>
              <a:t>Fast to read </a:t>
            </a:r>
          </a:p>
          <a:p>
            <a:r>
              <a:rPr lang="en-US" sz="2500" dirty="0" smtClean="0"/>
              <a:t>Quotable / shareable</a:t>
            </a:r>
          </a:p>
          <a:p>
            <a:r>
              <a:rPr lang="en-US" sz="2500" dirty="0" smtClean="0"/>
              <a:t>Appeals to logos</a:t>
            </a:r>
          </a:p>
          <a:p>
            <a:r>
              <a:rPr lang="en-US" sz="2500" dirty="0" smtClean="0"/>
              <a:t>Synergy between written text and visual images</a:t>
            </a:r>
          </a:p>
          <a:p>
            <a:pPr marL="0" indent="0">
              <a:buNone/>
            </a:pPr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8621" y="1458692"/>
            <a:ext cx="1664161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4343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Popularity of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infographics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516" y="1458692"/>
            <a:ext cx="7037147" cy="5268455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Based on the volume of searches in Google Trends, the popularity of </a:t>
            </a:r>
            <a:r>
              <a:rPr lang="en-US" sz="2500" dirty="0" err="1" smtClean="0"/>
              <a:t>infographics</a:t>
            </a:r>
            <a:r>
              <a:rPr lang="en-US" sz="2500" dirty="0" smtClean="0"/>
              <a:t> increased 800% from 2010 to 2012.</a:t>
            </a:r>
          </a:p>
          <a:p>
            <a:endParaRPr lang="en-US" sz="2500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sz="2500" dirty="0" smtClean="0"/>
              <a:t>We want to find information quickly and without much effort.</a:t>
            </a:r>
          </a:p>
          <a:p>
            <a:r>
              <a:rPr lang="en-US" sz="2500" dirty="0" smtClean="0"/>
              <a:t>We don’t want to read and sort through information on their own.</a:t>
            </a:r>
          </a:p>
          <a:p>
            <a:r>
              <a:rPr lang="en-US" sz="2500" dirty="0" smtClean="0"/>
              <a:t>We suffer from information overload. </a:t>
            </a:r>
          </a:p>
          <a:p>
            <a:endParaRPr lang="en-US" sz="2500" dirty="0" smtClean="0"/>
          </a:p>
          <a:p>
            <a:endParaRPr lang="en-US" sz="2500" dirty="0" smtClean="0"/>
          </a:p>
          <a:p>
            <a:endParaRPr lang="en-US" sz="2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2516" y="3157640"/>
            <a:ext cx="11095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522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21 at 10.4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" y="850541"/>
            <a:ext cx="8826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4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4" y="0"/>
            <a:ext cx="8179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6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21 at 10.4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754767"/>
            <a:ext cx="8736360" cy="4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134</TotalTime>
  <Words>193</Words>
  <Application>Microsoft Macintosh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Advantage</vt:lpstr>
      <vt:lpstr>Infographics</vt:lpstr>
      <vt:lpstr>Infographic: </vt:lpstr>
      <vt:lpstr>Conventions of an infographic: </vt:lpstr>
      <vt:lpstr>Conventions of an infographic: </vt:lpstr>
      <vt:lpstr>Conventions of an infographic: </vt:lpstr>
      <vt:lpstr>Popularity of infographics: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</dc:title>
  <dc:creator>Linda Lee</dc:creator>
  <cp:lastModifiedBy>Linda Lee</cp:lastModifiedBy>
  <cp:revision>13</cp:revision>
  <dcterms:created xsi:type="dcterms:W3CDTF">2017-09-21T07:08:27Z</dcterms:created>
  <dcterms:modified xsi:type="dcterms:W3CDTF">2017-09-21T15:18:08Z</dcterms:modified>
</cp:coreProperties>
</file>