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60" r:id="rId3"/>
    <p:sldId id="262" r:id="rId4"/>
    <p:sldId id="266" r:id="rId5"/>
    <p:sldId id="269" r:id="rId6"/>
    <p:sldId id="270" r:id="rId7"/>
    <p:sldId id="272" r:id="rId8"/>
    <p:sldId id="273"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B7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13,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13,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13,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13,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13,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13,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13,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551" y="521674"/>
            <a:ext cx="8009642" cy="1470636"/>
          </a:xfrm>
        </p:spPr>
        <p:txBody>
          <a:bodyPr/>
          <a:lstStyle/>
          <a:p>
            <a:r>
              <a:rPr lang="en-US" dirty="0" smtClean="0"/>
              <a:t>How to discuss </a:t>
            </a:r>
            <a:r>
              <a:rPr lang="en-US" i="1" dirty="0" smtClean="0"/>
              <a:t>Streetcar</a:t>
            </a:r>
            <a:r>
              <a:rPr lang="en-US" dirty="0" smtClean="0"/>
              <a:t>      </a:t>
            </a:r>
            <a:br>
              <a:rPr lang="en-US" dirty="0" smtClean="0"/>
            </a:br>
            <a:r>
              <a:rPr lang="en-US" dirty="0" smtClean="0"/>
              <a:t>                                                     in Paper 2</a:t>
            </a:r>
            <a:endParaRPr lang="en-US" dirty="0"/>
          </a:p>
        </p:txBody>
      </p:sp>
      <p:sp>
        <p:nvSpPr>
          <p:cNvPr id="3" name="Subtitle 2"/>
          <p:cNvSpPr>
            <a:spLocks noGrp="1"/>
          </p:cNvSpPr>
          <p:nvPr>
            <p:ph type="subTitle" idx="1"/>
          </p:nvPr>
        </p:nvSpPr>
        <p:spPr>
          <a:xfrm>
            <a:off x="573581" y="6320131"/>
            <a:ext cx="2741332" cy="329259"/>
          </a:xfrm>
        </p:spPr>
        <p:txBody>
          <a:bodyPr>
            <a:noAutofit/>
          </a:bodyPr>
          <a:lstStyle/>
          <a:p>
            <a:r>
              <a:rPr lang="en-US" sz="1800" dirty="0" smtClean="0"/>
              <a:t>March 13, 2018</a:t>
            </a:r>
            <a:endParaRPr lang="en-US" sz="1800" dirty="0"/>
          </a:p>
        </p:txBody>
      </p:sp>
    </p:spTree>
    <p:extLst>
      <p:ext uri="{BB962C8B-B14F-4D97-AF65-F5344CB8AC3E}">
        <p14:creationId xmlns:p14="http://schemas.microsoft.com/office/powerpoint/2010/main" val="34418968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923330"/>
          </a:xfrm>
          <a:prstGeom prst="rect">
            <a:avLst/>
          </a:prstGeom>
          <a:noFill/>
        </p:spPr>
        <p:txBody>
          <a:bodyPr wrap="square" rtlCol="0">
            <a:spAutoFit/>
          </a:bodyPr>
          <a:lstStyle/>
          <a:p>
            <a:r>
              <a:rPr lang="en-US" sz="2700" i="1" u="sng" dirty="0" smtClean="0">
                <a:latin typeface="+mj-lt"/>
              </a:rPr>
              <a:t>A Streetcar Named Desire</a:t>
            </a:r>
          </a:p>
          <a:p>
            <a:endParaRPr lang="en-US" sz="2700" dirty="0"/>
          </a:p>
        </p:txBody>
      </p:sp>
      <p:sp>
        <p:nvSpPr>
          <p:cNvPr id="9" name="TextBox 8"/>
          <p:cNvSpPr txBox="1"/>
          <p:nvPr/>
        </p:nvSpPr>
        <p:spPr>
          <a:xfrm>
            <a:off x="8272004" y="6056815"/>
            <a:ext cx="372674" cy="477054"/>
          </a:xfrm>
          <a:prstGeom prst="rect">
            <a:avLst/>
          </a:prstGeom>
          <a:noFill/>
        </p:spPr>
        <p:txBody>
          <a:bodyPr wrap="none" rtlCol="0">
            <a:spAutoFit/>
          </a:bodyPr>
          <a:lstStyle/>
          <a:p>
            <a:r>
              <a:rPr lang="en-US" sz="2500" dirty="0" smtClean="0"/>
              <a:t>9</a:t>
            </a:r>
            <a:endParaRPr lang="en-US" sz="2500" dirty="0"/>
          </a:p>
        </p:txBody>
      </p:sp>
      <p:sp>
        <p:nvSpPr>
          <p:cNvPr id="8" name="TextBox 7"/>
          <p:cNvSpPr txBox="1"/>
          <p:nvPr/>
        </p:nvSpPr>
        <p:spPr>
          <a:xfrm>
            <a:off x="450670" y="1271608"/>
            <a:ext cx="8194008" cy="923330"/>
          </a:xfrm>
          <a:prstGeom prst="rect">
            <a:avLst/>
          </a:prstGeom>
          <a:solidFill>
            <a:schemeClr val="bg1">
              <a:lumMod val="65000"/>
            </a:schemeClr>
          </a:solidFill>
          <a:ln>
            <a:solidFill>
              <a:schemeClr val="tx1"/>
            </a:solidFill>
          </a:ln>
        </p:spPr>
        <p:txBody>
          <a:bodyPr wrap="square" rtlCol="0">
            <a:spAutoFit/>
          </a:bodyPr>
          <a:lstStyle/>
          <a:p>
            <a:pPr algn="ctr"/>
            <a:r>
              <a:rPr lang="en-US" sz="2700" dirty="0" smtClean="0"/>
              <a:t>How does the destructive power of desire link to Tennessee Williams’ person life?</a:t>
            </a:r>
            <a:endParaRPr lang="en-US" sz="2700" dirty="0"/>
          </a:p>
        </p:txBody>
      </p:sp>
    </p:spTree>
    <p:extLst>
      <p:ext uri="{BB962C8B-B14F-4D97-AF65-F5344CB8AC3E}">
        <p14:creationId xmlns:p14="http://schemas.microsoft.com/office/powerpoint/2010/main" val="24534680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desire.</a:t>
            </a:r>
          </a:p>
          <a:p>
            <a:pPr algn="ctr"/>
            <a:r>
              <a:rPr lang="en-US" sz="2700" dirty="0" smtClean="0"/>
              <a:t>Therefore, you should discuss </a:t>
            </a:r>
            <a:r>
              <a:rPr lang="en-US" sz="2700" dirty="0" smtClean="0">
                <a:latin typeface="+mj-lt"/>
              </a:rPr>
              <a:t>desire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189" y="4755102"/>
            <a:ext cx="9631871" cy="837830"/>
          </a:xfrm>
          <a:prstGeom prst="rect">
            <a:avLst/>
          </a:prstGeom>
        </p:spPr>
      </p:pic>
      <p:sp>
        <p:nvSpPr>
          <p:cNvPr id="3" name="TextBox 2"/>
          <p:cNvSpPr txBox="1"/>
          <p:nvPr/>
        </p:nvSpPr>
        <p:spPr>
          <a:xfrm>
            <a:off x="450670" y="3077010"/>
            <a:ext cx="8194008" cy="1338828"/>
          </a:xfrm>
          <a:prstGeom prst="rect">
            <a:avLst/>
          </a:prstGeom>
          <a:solidFill>
            <a:schemeClr val="accent1">
              <a:lumMod val="60000"/>
              <a:lumOff val="40000"/>
            </a:schemeClr>
          </a:solidFill>
        </p:spPr>
        <p:txBody>
          <a:bodyPr wrap="square" rtlCol="0">
            <a:spAutoFit/>
          </a:bodyPr>
          <a:lstStyle/>
          <a:p>
            <a:r>
              <a:rPr lang="en-US" sz="2700" dirty="0" smtClean="0"/>
              <a:t>Blanche has a desire for young men. This desire ruins her life, leaving her destitute and entirely dependent on the </a:t>
            </a:r>
            <a:r>
              <a:rPr lang="en-US" sz="2700" dirty="0" err="1" smtClean="0"/>
              <a:t>Kowalskis</a:t>
            </a:r>
            <a:r>
              <a:rPr lang="en-US" sz="2700" dirty="0" smtClean="0"/>
              <a:t>, who brutally betray her. </a:t>
            </a:r>
            <a:endParaRPr lang="en-US" sz="2700" dirty="0"/>
          </a:p>
        </p:txBody>
      </p:sp>
      <p:sp>
        <p:nvSpPr>
          <p:cNvPr id="6" name="TextBox 5"/>
          <p:cNvSpPr txBox="1"/>
          <p:nvPr/>
        </p:nvSpPr>
        <p:spPr>
          <a:xfrm>
            <a:off x="450670" y="4415838"/>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the destructive power of desire?</a:t>
            </a:r>
            <a:endParaRPr lang="en-US" sz="2700" dirty="0"/>
          </a:p>
        </p:txBody>
      </p:sp>
      <p:sp>
        <p:nvSpPr>
          <p:cNvPr id="7" name="TextBox 6"/>
          <p:cNvSpPr txBox="1"/>
          <p:nvPr/>
        </p:nvSpPr>
        <p:spPr>
          <a:xfrm>
            <a:off x="8272004" y="6056815"/>
            <a:ext cx="372674" cy="477054"/>
          </a:xfrm>
          <a:prstGeom prst="rect">
            <a:avLst/>
          </a:prstGeom>
          <a:noFill/>
        </p:spPr>
        <p:txBody>
          <a:bodyPr wrap="none" rtlCol="0">
            <a:spAutoFit/>
          </a:bodyPr>
          <a:lstStyle/>
          <a:p>
            <a:r>
              <a:rPr lang="en-US" sz="2500" dirty="0" smtClean="0"/>
              <a:t>1</a:t>
            </a:r>
            <a:endParaRPr lang="en-US" sz="2500" dirty="0"/>
          </a:p>
        </p:txBody>
      </p:sp>
    </p:spTree>
    <p:extLst>
      <p:ext uri="{BB962C8B-B14F-4D97-AF65-F5344CB8AC3E}">
        <p14:creationId xmlns:p14="http://schemas.microsoft.com/office/powerpoint/2010/main" val="20339268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desire.</a:t>
            </a:r>
          </a:p>
          <a:p>
            <a:pPr algn="ctr"/>
            <a:r>
              <a:rPr lang="en-US" sz="2700" dirty="0" smtClean="0"/>
              <a:t>Therefore, you should discuss </a:t>
            </a:r>
            <a:r>
              <a:rPr lang="en-US" sz="2700" dirty="0" smtClean="0">
                <a:latin typeface="+mj-lt"/>
              </a:rPr>
              <a:t>desire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50670" y="3077010"/>
            <a:ext cx="8194008" cy="1754327"/>
          </a:xfrm>
          <a:prstGeom prst="rect">
            <a:avLst/>
          </a:prstGeom>
          <a:solidFill>
            <a:schemeClr val="accent1">
              <a:lumMod val="60000"/>
              <a:lumOff val="40000"/>
            </a:schemeClr>
          </a:solidFill>
        </p:spPr>
        <p:txBody>
          <a:bodyPr wrap="square" rtlCol="0">
            <a:spAutoFit/>
          </a:bodyPr>
          <a:lstStyle/>
          <a:p>
            <a:r>
              <a:rPr lang="en-US" sz="2700" dirty="0" smtClean="0"/>
              <a:t>Stella and Stanley’s relationship is built on their desire for one another. In the end, Stella banishes Blanche to the mental asylum so that she and Stanley may resume their sex-driven marriage. </a:t>
            </a:r>
            <a:endParaRPr lang="en-US" sz="2700" dirty="0"/>
          </a:p>
        </p:txBody>
      </p:sp>
      <p:sp>
        <p:nvSpPr>
          <p:cNvPr id="6" name="TextBox 5"/>
          <p:cNvSpPr txBox="1"/>
          <p:nvPr/>
        </p:nvSpPr>
        <p:spPr>
          <a:xfrm>
            <a:off x="8272004" y="6056815"/>
            <a:ext cx="372674" cy="477054"/>
          </a:xfrm>
          <a:prstGeom prst="rect">
            <a:avLst/>
          </a:prstGeom>
          <a:noFill/>
        </p:spPr>
        <p:txBody>
          <a:bodyPr wrap="none" rtlCol="0">
            <a:spAutoFit/>
          </a:bodyPr>
          <a:lstStyle/>
          <a:p>
            <a:r>
              <a:rPr lang="en-US" sz="2500" dirty="0"/>
              <a:t>2</a:t>
            </a:r>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814" y="4913815"/>
            <a:ext cx="9873921" cy="945447"/>
          </a:xfrm>
          <a:prstGeom prst="rect">
            <a:avLst/>
          </a:prstGeom>
        </p:spPr>
      </p:pic>
      <p:sp>
        <p:nvSpPr>
          <p:cNvPr id="7" name="TextBox 6"/>
          <p:cNvSpPr txBox="1"/>
          <p:nvPr/>
        </p:nvSpPr>
        <p:spPr>
          <a:xfrm>
            <a:off x="450670" y="4831337"/>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the destructive power of desire?</a:t>
            </a:r>
            <a:endParaRPr lang="en-US" sz="2700" dirty="0"/>
          </a:p>
        </p:txBody>
      </p:sp>
    </p:spTree>
    <p:extLst>
      <p:ext uri="{BB962C8B-B14F-4D97-AF65-F5344CB8AC3E}">
        <p14:creationId xmlns:p14="http://schemas.microsoft.com/office/powerpoint/2010/main" val="1850286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desire.</a:t>
            </a:r>
          </a:p>
          <a:p>
            <a:pPr algn="ctr"/>
            <a:r>
              <a:rPr lang="en-US" sz="2700" dirty="0" smtClean="0"/>
              <a:t>Therefore, you should discuss </a:t>
            </a:r>
            <a:r>
              <a:rPr lang="en-US" sz="2700" dirty="0" smtClean="0">
                <a:latin typeface="+mj-lt"/>
              </a:rPr>
              <a:t>desire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450670" y="3077010"/>
            <a:ext cx="8194008" cy="1338828"/>
          </a:xfrm>
          <a:prstGeom prst="rect">
            <a:avLst/>
          </a:prstGeom>
          <a:solidFill>
            <a:schemeClr val="accent1">
              <a:lumMod val="60000"/>
              <a:lumOff val="40000"/>
            </a:schemeClr>
          </a:solidFill>
        </p:spPr>
        <p:txBody>
          <a:bodyPr wrap="square" rtlCol="0">
            <a:spAutoFit/>
          </a:bodyPr>
          <a:lstStyle/>
          <a:p>
            <a:r>
              <a:rPr lang="en-US" sz="2700" dirty="0" smtClean="0"/>
              <a:t>Blanche found her young husband, Allan, in bed with a man. She called his desire for other men disgusting, and he killed himself.</a:t>
            </a:r>
            <a:endParaRPr lang="en-US" sz="2700" dirty="0"/>
          </a:p>
        </p:txBody>
      </p:sp>
      <p:sp>
        <p:nvSpPr>
          <p:cNvPr id="6" name="TextBox 5"/>
          <p:cNvSpPr txBox="1"/>
          <p:nvPr/>
        </p:nvSpPr>
        <p:spPr>
          <a:xfrm>
            <a:off x="8272004" y="6056815"/>
            <a:ext cx="372674" cy="477054"/>
          </a:xfrm>
          <a:prstGeom prst="rect">
            <a:avLst/>
          </a:prstGeom>
          <a:noFill/>
        </p:spPr>
        <p:txBody>
          <a:bodyPr wrap="none" rtlCol="0">
            <a:spAutoFit/>
          </a:bodyPr>
          <a:lstStyle/>
          <a:p>
            <a:r>
              <a:rPr lang="en-US" sz="2500" dirty="0" smtClean="0"/>
              <a:t>3</a:t>
            </a:r>
            <a:endParaRPr lang="en-US" sz="2500" dirty="0"/>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09" y="4690593"/>
            <a:ext cx="9587131" cy="1143000"/>
          </a:xfrm>
          <a:prstGeom prst="rect">
            <a:avLst/>
          </a:prstGeom>
        </p:spPr>
      </p:pic>
      <p:sp>
        <p:nvSpPr>
          <p:cNvPr id="7" name="TextBox 6"/>
          <p:cNvSpPr txBox="1"/>
          <p:nvPr/>
        </p:nvSpPr>
        <p:spPr>
          <a:xfrm>
            <a:off x="450670" y="4416190"/>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the destructive power of desire?</a:t>
            </a:r>
            <a:endParaRPr lang="en-US" sz="2700" dirty="0"/>
          </a:p>
        </p:txBody>
      </p:sp>
      <p:sp>
        <p:nvSpPr>
          <p:cNvPr id="8" name="TextBox 7"/>
          <p:cNvSpPr txBox="1"/>
          <p:nvPr/>
        </p:nvSpPr>
        <p:spPr>
          <a:xfrm>
            <a:off x="450670" y="4920442"/>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Williams’ personal life?</a:t>
            </a:r>
            <a:endParaRPr lang="en-US" sz="2700" dirty="0"/>
          </a:p>
        </p:txBody>
      </p:sp>
    </p:spTree>
    <p:extLst>
      <p:ext uri="{BB962C8B-B14F-4D97-AF65-F5344CB8AC3E}">
        <p14:creationId xmlns:p14="http://schemas.microsoft.com/office/powerpoint/2010/main" val="27048714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Blanche’s desire.</a:t>
            </a:r>
          </a:p>
          <a:p>
            <a:pPr algn="ctr"/>
            <a:r>
              <a:rPr lang="en-US" sz="2700" dirty="0" smtClean="0"/>
              <a:t>Therefore, you should discuss </a:t>
            </a:r>
            <a:r>
              <a:rPr lang="en-US" sz="2700" dirty="0" smtClean="0">
                <a:latin typeface="+mj-lt"/>
              </a:rPr>
              <a:t>Blanche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4977409"/>
            <a:ext cx="9525533" cy="2029121"/>
          </a:xfrm>
          <a:prstGeom prst="rect">
            <a:avLst/>
          </a:prstGeom>
        </p:spPr>
      </p:pic>
      <p:sp>
        <p:nvSpPr>
          <p:cNvPr id="8" name="TextBox 7"/>
          <p:cNvSpPr txBox="1"/>
          <p:nvPr/>
        </p:nvSpPr>
        <p:spPr>
          <a:xfrm>
            <a:off x="450670" y="3015549"/>
            <a:ext cx="8194008" cy="2585323"/>
          </a:xfrm>
          <a:prstGeom prst="rect">
            <a:avLst/>
          </a:prstGeom>
          <a:solidFill>
            <a:schemeClr val="accent1">
              <a:lumMod val="60000"/>
              <a:lumOff val="40000"/>
            </a:schemeClr>
          </a:solidFill>
        </p:spPr>
        <p:txBody>
          <a:bodyPr wrap="square" rtlCol="0">
            <a:spAutoFit/>
          </a:bodyPr>
          <a:lstStyle/>
          <a:p>
            <a:r>
              <a:rPr lang="en-US" sz="2700" dirty="0" smtClean="0"/>
              <a:t>After Blanche loses Belle </a:t>
            </a:r>
            <a:r>
              <a:rPr lang="en-US" sz="2700" dirty="0" err="1" smtClean="0"/>
              <a:t>Reve</a:t>
            </a:r>
            <a:r>
              <a:rPr lang="en-US" sz="2700" dirty="0" smtClean="0"/>
              <a:t> and her job, and is kicked out of Laurel, she moves to New Orleans to seek refuge in the </a:t>
            </a:r>
            <a:r>
              <a:rPr lang="en-US" sz="2700" dirty="0" err="1" smtClean="0"/>
              <a:t>Kowalskis</a:t>
            </a:r>
            <a:r>
              <a:rPr lang="en-US" sz="2700" dirty="0" smtClean="0"/>
              <a:t>’ home. Sadly, she cannot cope with Stella’s new way of life, nor can she manage to marry Mitch. In the end, she is banished to a mental asylum.</a:t>
            </a:r>
            <a:endParaRPr lang="en-US" sz="2700" dirty="0"/>
          </a:p>
        </p:txBody>
      </p:sp>
      <p:sp>
        <p:nvSpPr>
          <p:cNvPr id="9" name="TextBox 8"/>
          <p:cNvSpPr txBox="1"/>
          <p:nvPr/>
        </p:nvSpPr>
        <p:spPr>
          <a:xfrm>
            <a:off x="8272004" y="6056815"/>
            <a:ext cx="372674" cy="477054"/>
          </a:xfrm>
          <a:prstGeom prst="rect">
            <a:avLst/>
          </a:prstGeom>
          <a:noFill/>
        </p:spPr>
        <p:txBody>
          <a:bodyPr wrap="none" rtlCol="0">
            <a:spAutoFit/>
          </a:bodyPr>
          <a:lstStyle/>
          <a:p>
            <a:r>
              <a:rPr lang="en-US" sz="2500" dirty="0"/>
              <a:t>4</a:t>
            </a:r>
          </a:p>
        </p:txBody>
      </p:sp>
      <p:sp>
        <p:nvSpPr>
          <p:cNvPr id="7" name="TextBox 6"/>
          <p:cNvSpPr txBox="1"/>
          <p:nvPr/>
        </p:nvSpPr>
        <p:spPr>
          <a:xfrm>
            <a:off x="450670" y="5600872"/>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the inability to cope with change?</a:t>
            </a:r>
            <a:endParaRPr lang="en-US" sz="2700" dirty="0"/>
          </a:p>
        </p:txBody>
      </p:sp>
      <p:sp>
        <p:nvSpPr>
          <p:cNvPr id="10" name="TextBox 9"/>
          <p:cNvSpPr txBox="1"/>
          <p:nvPr/>
        </p:nvSpPr>
        <p:spPr>
          <a:xfrm>
            <a:off x="450670" y="6108703"/>
            <a:ext cx="7283662"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Old South </a:t>
            </a:r>
            <a:r>
              <a:rPr lang="en-US" sz="2700" dirty="0" err="1" smtClean="0"/>
              <a:t>vs</a:t>
            </a:r>
            <a:r>
              <a:rPr lang="en-US" sz="2700" dirty="0" smtClean="0"/>
              <a:t> New America?</a:t>
            </a:r>
            <a:endParaRPr lang="en-US" sz="2700" dirty="0"/>
          </a:p>
        </p:txBody>
      </p:sp>
    </p:spTree>
    <p:extLst>
      <p:ext uri="{BB962C8B-B14F-4D97-AF65-F5344CB8AC3E}">
        <p14:creationId xmlns:p14="http://schemas.microsoft.com/office/powerpoint/2010/main" val="42615996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Blanche’s desire.</a:t>
            </a:r>
          </a:p>
          <a:p>
            <a:pPr algn="ctr"/>
            <a:r>
              <a:rPr lang="en-US" sz="2700" dirty="0" smtClean="0"/>
              <a:t>Therefore, you should discuss </a:t>
            </a:r>
            <a:r>
              <a:rPr lang="en-US" sz="2700" dirty="0" smtClean="0">
                <a:latin typeface="+mj-lt"/>
              </a:rPr>
              <a:t>Blanche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4977409"/>
            <a:ext cx="9525533" cy="1619383"/>
          </a:xfrm>
          <a:prstGeom prst="rect">
            <a:avLst/>
          </a:prstGeom>
        </p:spPr>
      </p:pic>
      <p:sp>
        <p:nvSpPr>
          <p:cNvPr id="8" name="TextBox 7"/>
          <p:cNvSpPr txBox="1"/>
          <p:nvPr/>
        </p:nvSpPr>
        <p:spPr>
          <a:xfrm>
            <a:off x="450670" y="3015549"/>
            <a:ext cx="8194008" cy="2585323"/>
          </a:xfrm>
          <a:prstGeom prst="rect">
            <a:avLst/>
          </a:prstGeom>
          <a:solidFill>
            <a:schemeClr val="accent1">
              <a:lumMod val="60000"/>
              <a:lumOff val="40000"/>
            </a:schemeClr>
          </a:solidFill>
        </p:spPr>
        <p:txBody>
          <a:bodyPr wrap="square" rtlCol="0">
            <a:spAutoFit/>
          </a:bodyPr>
          <a:lstStyle/>
          <a:p>
            <a:r>
              <a:rPr lang="en-US" sz="2700" dirty="0" smtClean="0"/>
              <a:t>Blanche regards herself as a Southern Belle with refined manners and a good education, making her an ideal partner for a rich and respectable man. Sadly, the facts of her life run counter to this pristine vision. In reality, Blanche is a pedophile who has engaged in countless acts of prostitution and promiscuity.</a:t>
            </a:r>
            <a:endParaRPr lang="en-US" sz="2700" dirty="0"/>
          </a:p>
        </p:txBody>
      </p:sp>
      <p:sp>
        <p:nvSpPr>
          <p:cNvPr id="9" name="TextBox 8"/>
          <p:cNvSpPr txBox="1"/>
          <p:nvPr/>
        </p:nvSpPr>
        <p:spPr>
          <a:xfrm>
            <a:off x="8272004" y="6056815"/>
            <a:ext cx="372674" cy="477054"/>
          </a:xfrm>
          <a:prstGeom prst="rect">
            <a:avLst/>
          </a:prstGeom>
          <a:noFill/>
        </p:spPr>
        <p:txBody>
          <a:bodyPr wrap="none" rtlCol="0">
            <a:spAutoFit/>
          </a:bodyPr>
          <a:lstStyle/>
          <a:p>
            <a:r>
              <a:rPr lang="en-US" sz="2500" dirty="0" smtClean="0"/>
              <a:t>5</a:t>
            </a:r>
            <a:endParaRPr lang="en-US" sz="2500" dirty="0"/>
          </a:p>
        </p:txBody>
      </p:sp>
      <p:sp>
        <p:nvSpPr>
          <p:cNvPr id="7" name="TextBox 6"/>
          <p:cNvSpPr txBox="1"/>
          <p:nvPr/>
        </p:nvSpPr>
        <p:spPr>
          <a:xfrm>
            <a:off x="450670" y="5600872"/>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internal self </a:t>
            </a:r>
            <a:r>
              <a:rPr lang="en-US" sz="2700" dirty="0" err="1" smtClean="0"/>
              <a:t>vs</a:t>
            </a:r>
            <a:r>
              <a:rPr lang="en-US" sz="2700" dirty="0" smtClean="0"/>
              <a:t> external self?</a:t>
            </a:r>
            <a:endParaRPr lang="en-US" sz="2700" dirty="0"/>
          </a:p>
        </p:txBody>
      </p:sp>
    </p:spTree>
    <p:extLst>
      <p:ext uri="{BB962C8B-B14F-4D97-AF65-F5344CB8AC3E}">
        <p14:creationId xmlns:p14="http://schemas.microsoft.com/office/powerpoint/2010/main" val="4996068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dirty="0" smtClean="0">
                <a:latin typeface="+mj-lt"/>
              </a:rPr>
              <a:t>A Streetcar Named </a:t>
            </a:r>
            <a:r>
              <a:rPr lang="en-US" sz="2700" i="1" u="sng" dirty="0" smtClean="0">
                <a:latin typeface="+mj-lt"/>
              </a:rPr>
              <a:t>Desire</a:t>
            </a:r>
          </a:p>
          <a:p>
            <a:endParaRPr lang="en-US" sz="2700" dirty="0"/>
          </a:p>
          <a:p>
            <a:endParaRPr lang="en-US" sz="2700" dirty="0" smtClean="0"/>
          </a:p>
          <a:p>
            <a:endParaRPr lang="en-US" sz="2700" dirty="0"/>
          </a:p>
          <a:p>
            <a:pPr algn="ctr"/>
            <a:r>
              <a:rPr lang="en-US" sz="2700" dirty="0" smtClean="0"/>
              <a:t>This play is about Blanche’s desire.</a:t>
            </a:r>
          </a:p>
          <a:p>
            <a:pPr algn="ctr"/>
            <a:r>
              <a:rPr lang="en-US" sz="2700" dirty="0" smtClean="0"/>
              <a:t>Therefore, you should discuss </a:t>
            </a:r>
            <a:r>
              <a:rPr lang="en-US" sz="2700" dirty="0" smtClean="0">
                <a:latin typeface="+mj-lt"/>
              </a:rPr>
              <a:t>Blanche</a:t>
            </a:r>
            <a:r>
              <a:rPr lang="en-US" sz="2700" dirty="0" smtClean="0"/>
              <a:t>.</a:t>
            </a:r>
            <a:endParaRPr lang="en-US" sz="2700" dirty="0"/>
          </a:p>
        </p:txBody>
      </p:sp>
      <p:sp>
        <p:nvSpPr>
          <p:cNvPr id="5" name="Up Arrow 4"/>
          <p:cNvSpPr/>
          <p:nvPr/>
        </p:nvSpPr>
        <p:spPr>
          <a:xfrm>
            <a:off x="3605363"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4977410"/>
            <a:ext cx="9525533" cy="902340"/>
          </a:xfrm>
          <a:prstGeom prst="rect">
            <a:avLst/>
          </a:prstGeom>
        </p:spPr>
      </p:pic>
      <p:sp>
        <p:nvSpPr>
          <p:cNvPr id="8" name="TextBox 7"/>
          <p:cNvSpPr txBox="1"/>
          <p:nvPr/>
        </p:nvSpPr>
        <p:spPr>
          <a:xfrm>
            <a:off x="450670" y="3015549"/>
            <a:ext cx="8194008" cy="1754327"/>
          </a:xfrm>
          <a:prstGeom prst="rect">
            <a:avLst/>
          </a:prstGeom>
          <a:solidFill>
            <a:schemeClr val="accent1">
              <a:lumMod val="60000"/>
              <a:lumOff val="40000"/>
            </a:schemeClr>
          </a:solidFill>
        </p:spPr>
        <p:txBody>
          <a:bodyPr wrap="square" rtlCol="0">
            <a:spAutoFit/>
          </a:bodyPr>
          <a:lstStyle/>
          <a:p>
            <a:r>
              <a:rPr lang="en-US" sz="2700" dirty="0" smtClean="0"/>
              <a:t>Blanche’s trunk holds everything that she owns. Sadly, it is full of fake furs and costume jewelry. Despite this destitution, she still sees herself as well matched with the billionaire tycoon </a:t>
            </a:r>
            <a:r>
              <a:rPr lang="en-US" sz="2700" dirty="0" err="1" smtClean="0"/>
              <a:t>Shep</a:t>
            </a:r>
            <a:r>
              <a:rPr lang="en-US" sz="2700" dirty="0" smtClean="0"/>
              <a:t> </a:t>
            </a:r>
            <a:r>
              <a:rPr lang="en-US" sz="2700" dirty="0" err="1" smtClean="0"/>
              <a:t>Huntleigh</a:t>
            </a:r>
            <a:r>
              <a:rPr lang="en-US" sz="2700" dirty="0" smtClean="0"/>
              <a:t>. </a:t>
            </a:r>
            <a:endParaRPr lang="en-US" sz="2700" dirty="0"/>
          </a:p>
        </p:txBody>
      </p:sp>
      <p:sp>
        <p:nvSpPr>
          <p:cNvPr id="9" name="TextBox 8"/>
          <p:cNvSpPr txBox="1"/>
          <p:nvPr/>
        </p:nvSpPr>
        <p:spPr>
          <a:xfrm>
            <a:off x="8272004" y="6056815"/>
            <a:ext cx="372674" cy="477054"/>
          </a:xfrm>
          <a:prstGeom prst="rect">
            <a:avLst/>
          </a:prstGeom>
          <a:noFill/>
        </p:spPr>
        <p:txBody>
          <a:bodyPr wrap="none" rtlCol="0">
            <a:spAutoFit/>
          </a:bodyPr>
          <a:lstStyle/>
          <a:p>
            <a:r>
              <a:rPr lang="en-US" sz="2500" dirty="0"/>
              <a:t>6</a:t>
            </a:r>
          </a:p>
        </p:txBody>
      </p:sp>
      <p:sp>
        <p:nvSpPr>
          <p:cNvPr id="7" name="TextBox 6"/>
          <p:cNvSpPr txBox="1"/>
          <p:nvPr/>
        </p:nvSpPr>
        <p:spPr>
          <a:xfrm>
            <a:off x="450670" y="4769876"/>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internal self </a:t>
            </a:r>
            <a:r>
              <a:rPr lang="en-US" sz="2700" dirty="0" err="1" smtClean="0"/>
              <a:t>vs</a:t>
            </a:r>
            <a:r>
              <a:rPr lang="en-US" sz="2700" dirty="0" smtClean="0"/>
              <a:t> external self?</a:t>
            </a:r>
            <a:endParaRPr lang="en-US" sz="2700" dirty="0"/>
          </a:p>
        </p:txBody>
      </p:sp>
    </p:spTree>
    <p:extLst>
      <p:ext uri="{BB962C8B-B14F-4D97-AF65-F5344CB8AC3E}">
        <p14:creationId xmlns:p14="http://schemas.microsoft.com/office/powerpoint/2010/main" val="16110348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u="sng" dirty="0" smtClean="0">
                <a:latin typeface="+mj-lt"/>
              </a:rPr>
              <a:t>A Streetcar Named Desire</a:t>
            </a:r>
          </a:p>
          <a:p>
            <a:endParaRPr lang="en-US" sz="2700" dirty="0"/>
          </a:p>
          <a:p>
            <a:endParaRPr lang="en-US" sz="2700" dirty="0" smtClean="0"/>
          </a:p>
          <a:p>
            <a:endParaRPr lang="en-US" sz="2700" dirty="0"/>
          </a:p>
          <a:p>
            <a:pPr algn="ctr"/>
            <a:r>
              <a:rPr lang="en-US" sz="2700" dirty="0" smtClean="0"/>
              <a:t>Stanley is a vital character in this play.</a:t>
            </a:r>
          </a:p>
          <a:p>
            <a:pPr algn="ctr"/>
            <a:r>
              <a:rPr lang="en-US" sz="2700" dirty="0" smtClean="0"/>
              <a:t>How should you discuss </a:t>
            </a:r>
            <a:r>
              <a:rPr lang="en-US" sz="2700" dirty="0" smtClean="0">
                <a:latin typeface="+mj-lt"/>
              </a:rPr>
              <a:t>Stanley</a:t>
            </a:r>
            <a:r>
              <a:rPr lang="en-US" sz="2700" dirty="0" smtClean="0"/>
              <a:t>?</a:t>
            </a:r>
            <a:endParaRPr lang="en-US" sz="2700" dirty="0"/>
          </a:p>
        </p:txBody>
      </p:sp>
      <p:sp>
        <p:nvSpPr>
          <p:cNvPr id="5" name="Up Arrow 4"/>
          <p:cNvSpPr/>
          <p:nvPr/>
        </p:nvSpPr>
        <p:spPr>
          <a:xfrm>
            <a:off x="2109957"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4977409"/>
            <a:ext cx="9525533" cy="1079406"/>
          </a:xfrm>
          <a:prstGeom prst="rect">
            <a:avLst/>
          </a:prstGeom>
        </p:spPr>
      </p:pic>
      <p:sp>
        <p:nvSpPr>
          <p:cNvPr id="9" name="TextBox 8"/>
          <p:cNvSpPr txBox="1"/>
          <p:nvPr/>
        </p:nvSpPr>
        <p:spPr>
          <a:xfrm>
            <a:off x="8272004" y="6056815"/>
            <a:ext cx="372674" cy="477054"/>
          </a:xfrm>
          <a:prstGeom prst="rect">
            <a:avLst/>
          </a:prstGeom>
          <a:noFill/>
        </p:spPr>
        <p:txBody>
          <a:bodyPr wrap="none" rtlCol="0">
            <a:spAutoFit/>
          </a:bodyPr>
          <a:lstStyle/>
          <a:p>
            <a:r>
              <a:rPr lang="en-US" sz="2500" dirty="0" smtClean="0"/>
              <a:t>7</a:t>
            </a:r>
            <a:endParaRPr lang="en-US" sz="2500" dirty="0"/>
          </a:p>
        </p:txBody>
      </p:sp>
      <p:sp>
        <p:nvSpPr>
          <p:cNvPr id="10" name="TextBox 9"/>
          <p:cNvSpPr txBox="1"/>
          <p:nvPr/>
        </p:nvSpPr>
        <p:spPr>
          <a:xfrm>
            <a:off x="450670" y="3523380"/>
            <a:ext cx="8194008" cy="1754327"/>
          </a:xfrm>
          <a:prstGeom prst="rect">
            <a:avLst/>
          </a:prstGeom>
          <a:solidFill>
            <a:schemeClr val="accent1">
              <a:lumMod val="60000"/>
              <a:lumOff val="40000"/>
            </a:schemeClr>
          </a:solidFill>
        </p:spPr>
        <p:txBody>
          <a:bodyPr wrap="square" rtlCol="0">
            <a:spAutoFit/>
          </a:bodyPr>
          <a:lstStyle/>
          <a:p>
            <a:r>
              <a:rPr lang="en-US" sz="2700" dirty="0" smtClean="0"/>
              <a:t>Stanley investigates Blanche’s past to destroy her reputation. He uses physical force to rape her. He tears Blanche’s paper lantern from the light bulb. He makes love to Stella as soon as Blanche leaves.</a:t>
            </a:r>
            <a:endParaRPr lang="en-US" sz="2700" dirty="0"/>
          </a:p>
        </p:txBody>
      </p:sp>
      <p:sp>
        <p:nvSpPr>
          <p:cNvPr id="11" name="TextBox 10"/>
          <p:cNvSpPr txBox="1"/>
          <p:nvPr/>
        </p:nvSpPr>
        <p:spPr>
          <a:xfrm>
            <a:off x="450670" y="3015549"/>
            <a:ext cx="8194008" cy="507831"/>
          </a:xfrm>
          <a:prstGeom prst="rect">
            <a:avLst/>
          </a:prstGeom>
          <a:solidFill>
            <a:schemeClr val="accent2"/>
          </a:solidFill>
          <a:ln>
            <a:solidFill>
              <a:schemeClr val="tx1"/>
            </a:solidFill>
          </a:ln>
        </p:spPr>
        <p:txBody>
          <a:bodyPr wrap="square" rtlCol="0">
            <a:spAutoFit/>
          </a:bodyPr>
          <a:lstStyle/>
          <a:p>
            <a:pPr algn="ctr"/>
            <a:r>
              <a:rPr lang="en-US" sz="2700" strike="sngStrike" dirty="0" smtClean="0"/>
              <a:t>Stanley represents male oppression.</a:t>
            </a:r>
            <a:endParaRPr lang="en-US" sz="2700" strike="sngStrike" dirty="0"/>
          </a:p>
        </p:txBody>
      </p:sp>
      <p:sp>
        <p:nvSpPr>
          <p:cNvPr id="13" name="TextBox 12"/>
          <p:cNvSpPr txBox="1"/>
          <p:nvPr/>
        </p:nvSpPr>
        <p:spPr>
          <a:xfrm>
            <a:off x="450670" y="5277707"/>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Old South </a:t>
            </a:r>
            <a:r>
              <a:rPr lang="en-US" sz="2700" dirty="0" err="1" smtClean="0"/>
              <a:t>vs</a:t>
            </a:r>
            <a:r>
              <a:rPr lang="en-US" sz="2700" dirty="0" smtClean="0"/>
              <a:t> New America?</a:t>
            </a:r>
            <a:endParaRPr lang="en-US" sz="2700" dirty="0"/>
          </a:p>
        </p:txBody>
      </p:sp>
    </p:spTree>
    <p:extLst>
      <p:ext uri="{BB962C8B-B14F-4D97-AF65-F5344CB8AC3E}">
        <p14:creationId xmlns:p14="http://schemas.microsoft.com/office/powerpoint/2010/main" val="34517976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0670" y="348278"/>
            <a:ext cx="8194008" cy="2585323"/>
          </a:xfrm>
          <a:prstGeom prst="rect">
            <a:avLst/>
          </a:prstGeom>
          <a:noFill/>
        </p:spPr>
        <p:txBody>
          <a:bodyPr wrap="square" rtlCol="0">
            <a:spAutoFit/>
          </a:bodyPr>
          <a:lstStyle/>
          <a:p>
            <a:r>
              <a:rPr lang="en-US" sz="2700" i="1" u="sng" dirty="0" smtClean="0">
                <a:latin typeface="+mj-lt"/>
              </a:rPr>
              <a:t>A Streetcar Named Desire</a:t>
            </a:r>
          </a:p>
          <a:p>
            <a:endParaRPr lang="en-US" sz="2700" dirty="0"/>
          </a:p>
          <a:p>
            <a:endParaRPr lang="en-US" sz="2700" dirty="0" smtClean="0"/>
          </a:p>
          <a:p>
            <a:endParaRPr lang="en-US" sz="2700" dirty="0"/>
          </a:p>
          <a:p>
            <a:pPr algn="ctr"/>
            <a:r>
              <a:rPr lang="en-US" sz="2700" dirty="0" smtClean="0"/>
              <a:t>Stanley is a vital character in this play.</a:t>
            </a:r>
          </a:p>
          <a:p>
            <a:pPr algn="ctr"/>
            <a:r>
              <a:rPr lang="en-US" sz="2700" dirty="0" smtClean="0"/>
              <a:t>How should you discuss </a:t>
            </a:r>
            <a:r>
              <a:rPr lang="en-US" sz="2700" dirty="0" smtClean="0">
                <a:latin typeface="+mj-lt"/>
              </a:rPr>
              <a:t>Stanley</a:t>
            </a:r>
            <a:r>
              <a:rPr lang="en-US" sz="2700" dirty="0" smtClean="0"/>
              <a:t>?</a:t>
            </a:r>
            <a:endParaRPr lang="en-US" sz="2700" dirty="0"/>
          </a:p>
        </p:txBody>
      </p:sp>
      <p:sp>
        <p:nvSpPr>
          <p:cNvPr id="5" name="Up Arrow 4"/>
          <p:cNvSpPr/>
          <p:nvPr/>
        </p:nvSpPr>
        <p:spPr>
          <a:xfrm>
            <a:off x="2109957" y="921912"/>
            <a:ext cx="491641" cy="104483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White Block.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4977409"/>
            <a:ext cx="9525533" cy="410654"/>
          </a:xfrm>
          <a:prstGeom prst="rect">
            <a:avLst/>
          </a:prstGeom>
        </p:spPr>
      </p:pic>
      <p:sp>
        <p:nvSpPr>
          <p:cNvPr id="9" name="TextBox 8"/>
          <p:cNvSpPr txBox="1"/>
          <p:nvPr/>
        </p:nvSpPr>
        <p:spPr>
          <a:xfrm>
            <a:off x="8272004" y="6056815"/>
            <a:ext cx="372674" cy="477054"/>
          </a:xfrm>
          <a:prstGeom prst="rect">
            <a:avLst/>
          </a:prstGeom>
          <a:noFill/>
        </p:spPr>
        <p:txBody>
          <a:bodyPr wrap="none" rtlCol="0">
            <a:spAutoFit/>
          </a:bodyPr>
          <a:lstStyle/>
          <a:p>
            <a:r>
              <a:rPr lang="en-US" sz="2500" dirty="0"/>
              <a:t>8</a:t>
            </a:r>
          </a:p>
        </p:txBody>
      </p:sp>
      <p:sp>
        <p:nvSpPr>
          <p:cNvPr id="10" name="TextBox 9"/>
          <p:cNvSpPr txBox="1"/>
          <p:nvPr/>
        </p:nvSpPr>
        <p:spPr>
          <a:xfrm>
            <a:off x="450670" y="3523380"/>
            <a:ext cx="8194008" cy="923330"/>
          </a:xfrm>
          <a:prstGeom prst="rect">
            <a:avLst/>
          </a:prstGeom>
          <a:solidFill>
            <a:schemeClr val="accent1">
              <a:lumMod val="60000"/>
              <a:lumOff val="40000"/>
            </a:schemeClr>
          </a:solidFill>
        </p:spPr>
        <p:txBody>
          <a:bodyPr wrap="square" rtlCol="0">
            <a:spAutoFit/>
          </a:bodyPr>
          <a:lstStyle/>
          <a:p>
            <a:r>
              <a:rPr lang="en-US" sz="2700" dirty="0" smtClean="0"/>
              <a:t>Before raping Blanche, Stanley says to her, “We’ve had this date with each other from the beginning!” </a:t>
            </a:r>
            <a:endParaRPr lang="en-US" sz="2700" dirty="0"/>
          </a:p>
        </p:txBody>
      </p:sp>
      <p:sp>
        <p:nvSpPr>
          <p:cNvPr id="11" name="TextBox 10"/>
          <p:cNvSpPr txBox="1"/>
          <p:nvPr/>
        </p:nvSpPr>
        <p:spPr>
          <a:xfrm>
            <a:off x="450670" y="3015549"/>
            <a:ext cx="8194008" cy="507831"/>
          </a:xfrm>
          <a:prstGeom prst="rect">
            <a:avLst/>
          </a:prstGeom>
          <a:solidFill>
            <a:schemeClr val="accent2"/>
          </a:solidFill>
          <a:ln>
            <a:solidFill>
              <a:schemeClr val="tx1"/>
            </a:solidFill>
          </a:ln>
        </p:spPr>
        <p:txBody>
          <a:bodyPr wrap="square" rtlCol="0">
            <a:spAutoFit/>
          </a:bodyPr>
          <a:lstStyle/>
          <a:p>
            <a:pPr algn="ctr"/>
            <a:r>
              <a:rPr lang="en-US" sz="2700" strike="sngStrike" dirty="0" smtClean="0"/>
              <a:t>Stanley represents male oppression.</a:t>
            </a:r>
            <a:endParaRPr lang="en-US" sz="2700" strike="sngStrike" dirty="0"/>
          </a:p>
        </p:txBody>
      </p:sp>
      <p:sp>
        <p:nvSpPr>
          <p:cNvPr id="8" name="TextBox 7"/>
          <p:cNvSpPr txBox="1"/>
          <p:nvPr/>
        </p:nvSpPr>
        <p:spPr>
          <a:xfrm>
            <a:off x="450670" y="4446710"/>
            <a:ext cx="8194008" cy="507831"/>
          </a:xfrm>
          <a:prstGeom prst="rect">
            <a:avLst/>
          </a:prstGeom>
          <a:solidFill>
            <a:schemeClr val="bg1">
              <a:lumMod val="65000"/>
            </a:schemeClr>
          </a:solidFill>
          <a:ln>
            <a:solidFill>
              <a:schemeClr val="tx1"/>
            </a:solidFill>
          </a:ln>
        </p:spPr>
        <p:txBody>
          <a:bodyPr wrap="square" rtlCol="0">
            <a:spAutoFit/>
          </a:bodyPr>
          <a:lstStyle/>
          <a:p>
            <a:r>
              <a:rPr lang="en-US" sz="2700" dirty="0" smtClean="0"/>
              <a:t>How does this link to the destructive power of desire?</a:t>
            </a:r>
            <a:endParaRPr lang="en-US" sz="2700" dirty="0"/>
          </a:p>
        </p:txBody>
      </p:sp>
    </p:spTree>
    <p:extLst>
      <p:ext uri="{BB962C8B-B14F-4D97-AF65-F5344CB8AC3E}">
        <p14:creationId xmlns:p14="http://schemas.microsoft.com/office/powerpoint/2010/main" val="89319344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240</TotalTime>
  <Words>612</Words>
  <Application>Microsoft Macintosh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How to discuss Streetcar                                                            in Paper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Victoria Shanghai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2 feedback</dc:title>
  <dc:creator>Linda Lee</dc:creator>
  <cp:lastModifiedBy>Linda Lee</cp:lastModifiedBy>
  <cp:revision>12</cp:revision>
  <dcterms:created xsi:type="dcterms:W3CDTF">2018-03-12T12:25:28Z</dcterms:created>
  <dcterms:modified xsi:type="dcterms:W3CDTF">2018-03-13T06:06:50Z</dcterms:modified>
</cp:coreProperties>
</file>