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42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7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5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7935-C953-2942-AEB7-D4428D81263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96F8-B4B0-5241-82DB-91AF7FF7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3" y="1023186"/>
            <a:ext cx="6950058" cy="4798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2586" y="1509391"/>
            <a:ext cx="695005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dirty="0" smtClean="0">
              <a:latin typeface="Abadi MT Condensed Light"/>
              <a:cs typeface="Abadi MT Condensed Light"/>
            </a:endParaRPr>
          </a:p>
          <a:p>
            <a:pPr algn="ctr"/>
            <a:r>
              <a:rPr lang="en-US" sz="5000" b="1" i="1" dirty="0" smtClean="0">
                <a:latin typeface="Cochin"/>
                <a:cs typeface="Cochin"/>
              </a:rPr>
              <a:t>The Great Gatsby</a:t>
            </a:r>
          </a:p>
          <a:p>
            <a:pPr algn="ctr"/>
            <a:endParaRPr lang="en-US" sz="2000" b="1" dirty="0" smtClean="0">
              <a:latin typeface="Cochin"/>
              <a:cs typeface="Cochin"/>
            </a:endParaRPr>
          </a:p>
          <a:p>
            <a:pPr algn="ctr"/>
            <a:r>
              <a:rPr lang="en-US" sz="4500" b="1" dirty="0" smtClean="0">
                <a:latin typeface="Cochin"/>
                <a:cs typeface="Cochin"/>
              </a:rPr>
              <a:t>Summative Assessment Preparation</a:t>
            </a:r>
            <a:endParaRPr lang="en-US" sz="4500" b="1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44266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3" y="1023186"/>
            <a:ext cx="6950058" cy="4798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569" y="1238713"/>
            <a:ext cx="663165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ochin"/>
                <a:cs typeface="Cochin"/>
              </a:rPr>
              <a:t>Summative Assessment: Thesis-driven Essay</a:t>
            </a:r>
          </a:p>
          <a:p>
            <a:pPr algn="ctr"/>
            <a:endParaRPr lang="en-US" sz="2500" dirty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dirty="0" smtClean="0">
                <a:latin typeface="Cochin"/>
                <a:cs typeface="Cochin"/>
              </a:rPr>
              <a:t>Five questions concerning Fitzgerald’s big ideas (the novel’s themes) </a:t>
            </a:r>
            <a:r>
              <a:rPr lang="mr-IN" sz="2500" dirty="0" smtClean="0">
                <a:latin typeface="Cochin"/>
                <a:cs typeface="Cochin"/>
              </a:rPr>
              <a:t>–</a:t>
            </a:r>
            <a:r>
              <a:rPr lang="en-US" sz="2500" dirty="0" smtClean="0">
                <a:latin typeface="Cochin"/>
                <a:cs typeface="Cochin"/>
              </a:rPr>
              <a:t> you select one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dirty="0" smtClean="0">
                <a:latin typeface="Cochin"/>
                <a:cs typeface="Cochin"/>
              </a:rPr>
              <a:t>Five class periods for planning and writing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dirty="0">
                <a:latin typeface="Cochin"/>
                <a:cs typeface="Cochin"/>
              </a:rPr>
              <a:t>P</a:t>
            </a:r>
            <a:r>
              <a:rPr lang="en-US" sz="2500" dirty="0" smtClean="0">
                <a:latin typeface="Cochin"/>
                <a:cs typeface="Cochin"/>
              </a:rPr>
              <a:t>aper dictionaries and novels allowed </a:t>
            </a:r>
            <a:r>
              <a:rPr lang="mr-IN" sz="2500" dirty="0" smtClean="0">
                <a:latin typeface="Cochin"/>
                <a:cs typeface="Cochin"/>
              </a:rPr>
              <a:t>–</a:t>
            </a:r>
            <a:r>
              <a:rPr lang="en-US" sz="2500" dirty="0" smtClean="0">
                <a:latin typeface="Cochin"/>
                <a:cs typeface="Cochin"/>
              </a:rPr>
              <a:t> no extra papers or large chunks of written text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dirty="0" smtClean="0">
                <a:latin typeface="Cochin"/>
                <a:cs typeface="Cochin"/>
              </a:rPr>
              <a:t>October 30</a:t>
            </a:r>
            <a:r>
              <a:rPr lang="en-US" sz="2500" baseline="30000" dirty="0" smtClean="0">
                <a:latin typeface="Cochin"/>
                <a:cs typeface="Cochin"/>
              </a:rPr>
              <a:t>th</a:t>
            </a:r>
            <a:r>
              <a:rPr lang="en-US" sz="2500" dirty="0" smtClean="0">
                <a:latin typeface="Cochin"/>
                <a:cs typeface="Cochin"/>
              </a:rPr>
              <a:t> to November 3</a:t>
            </a:r>
            <a:r>
              <a:rPr lang="en-US" sz="2500" baseline="30000" dirty="0" smtClean="0">
                <a:latin typeface="Cochin"/>
                <a:cs typeface="Cochin"/>
              </a:rPr>
              <a:t>rd</a:t>
            </a:r>
            <a:endParaRPr lang="en-US" sz="2500" dirty="0" smtClean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81464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674236"/>
            <a:ext cx="7926134" cy="547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39" y="909435"/>
            <a:ext cx="75252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ochin"/>
                <a:cs typeface="Cochin"/>
              </a:rPr>
              <a:t>Summative Assessment: Thesis-driven Essay</a:t>
            </a:r>
          </a:p>
          <a:p>
            <a:pPr algn="ctr"/>
            <a:endParaRPr lang="en-US" sz="1500" dirty="0" smtClean="0">
              <a:latin typeface="Cochin"/>
              <a:cs typeface="Cochin"/>
            </a:endParaRPr>
          </a:p>
          <a:p>
            <a:pPr algn="ctr"/>
            <a:r>
              <a:rPr lang="en-US" sz="2500" u="sng" dirty="0" smtClean="0">
                <a:latin typeface="Cochin"/>
                <a:cs typeface="Cochin"/>
              </a:rPr>
              <a:t>Sample Questions</a:t>
            </a: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marL="457200" lvl="0" indent="-457200">
              <a:buAutoNum type="arabicPeriod"/>
            </a:pPr>
            <a:r>
              <a:rPr lang="en-HK" sz="2500" dirty="0" smtClean="0">
                <a:latin typeface="Cochin"/>
                <a:cs typeface="Cochin"/>
              </a:rPr>
              <a:t>To </a:t>
            </a:r>
            <a:r>
              <a:rPr lang="en-HK" sz="2500" dirty="0">
                <a:latin typeface="Cochin"/>
                <a:cs typeface="Cochin"/>
              </a:rPr>
              <a:t>what extent is Nick Carraway a fundmentally decent character in </a:t>
            </a:r>
            <a:r>
              <a:rPr lang="en-HK" sz="2500" i="1" dirty="0">
                <a:latin typeface="Cochin"/>
                <a:cs typeface="Cochin"/>
              </a:rPr>
              <a:t>The Great Gatsby</a:t>
            </a:r>
            <a:r>
              <a:rPr lang="en-HK" sz="2500" dirty="0" smtClean="0">
                <a:latin typeface="Cochin"/>
                <a:cs typeface="Cochin"/>
              </a:rPr>
              <a:t>?</a:t>
            </a:r>
          </a:p>
          <a:p>
            <a:pPr lvl="0"/>
            <a:endParaRPr lang="en-HK" sz="2500" dirty="0">
              <a:latin typeface="Cochin"/>
              <a:cs typeface="Cochin"/>
            </a:endParaRPr>
          </a:p>
          <a:p>
            <a:pPr marL="457200" indent="-457200">
              <a:buFontTx/>
              <a:buAutoNum type="arabicPeriod"/>
            </a:pPr>
            <a:r>
              <a:rPr lang="en-HK" sz="2500" dirty="0">
                <a:latin typeface="Cochin"/>
                <a:cs typeface="Cochin"/>
              </a:rPr>
              <a:t>How is the pervasiveness of lies and deceit revealed in </a:t>
            </a:r>
            <a:r>
              <a:rPr lang="en-HK" sz="2500" i="1" dirty="0">
                <a:latin typeface="Cochin"/>
                <a:cs typeface="Cochin"/>
              </a:rPr>
              <a:t>The Great Gatsby</a:t>
            </a:r>
            <a:r>
              <a:rPr lang="en-HK" sz="2500" dirty="0">
                <a:latin typeface="Cochin"/>
                <a:cs typeface="Cochin"/>
              </a:rPr>
              <a:t>? </a:t>
            </a:r>
          </a:p>
          <a:p>
            <a:endParaRPr lang="en-HK" sz="2500" dirty="0" smtClean="0">
              <a:latin typeface="Cochin"/>
              <a:cs typeface="Cochin"/>
            </a:endParaRPr>
          </a:p>
          <a:p>
            <a:pPr marL="457200" indent="-457200">
              <a:buAutoNum type="arabicPeriod"/>
            </a:pPr>
            <a:r>
              <a:rPr lang="en-HK" sz="2500" dirty="0" smtClean="0">
                <a:latin typeface="Cochin"/>
                <a:cs typeface="Cochin"/>
              </a:rPr>
              <a:t>Consider </a:t>
            </a:r>
            <a:r>
              <a:rPr lang="en-HK" sz="2500" dirty="0">
                <a:latin typeface="Cochin"/>
                <a:cs typeface="Cochin"/>
              </a:rPr>
              <a:t>the relationship between Gatsby’s character and the American Dream, and explain its connection to one of the themes of </a:t>
            </a:r>
            <a:r>
              <a:rPr lang="en-HK" sz="2500" i="1" dirty="0">
                <a:latin typeface="Cochin"/>
                <a:cs typeface="Cochin"/>
              </a:rPr>
              <a:t>The Great </a:t>
            </a:r>
            <a:r>
              <a:rPr lang="en-HK" sz="2500" i="1" dirty="0" smtClean="0">
                <a:latin typeface="Cochin"/>
                <a:cs typeface="Cochin"/>
              </a:rPr>
              <a:t>Gatsby</a:t>
            </a:r>
            <a:r>
              <a:rPr lang="en-HK" sz="2500" dirty="0" smtClean="0">
                <a:latin typeface="Cochin"/>
                <a:cs typeface="Cochi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1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674236"/>
            <a:ext cx="7926134" cy="547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39" y="909435"/>
            <a:ext cx="752528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ochin"/>
                <a:cs typeface="Cochin"/>
              </a:rPr>
              <a:t>How does Fitzgerald communicate his big ideas?</a:t>
            </a:r>
          </a:p>
          <a:p>
            <a:pPr algn="ctr"/>
            <a:endParaRPr lang="en-US" sz="1300" dirty="0" smtClean="0">
              <a:latin typeface="Cochin"/>
              <a:cs typeface="Cochin"/>
            </a:endParaRPr>
          </a:p>
          <a:p>
            <a:pPr algn="ctr"/>
            <a:r>
              <a:rPr lang="en-US" sz="2500" dirty="0" smtClean="0">
                <a:latin typeface="Cochin"/>
                <a:cs typeface="Cochin"/>
              </a:rPr>
              <a:t>Through the use of </a:t>
            </a:r>
            <a:r>
              <a:rPr lang="en-US" sz="2500" u="sng" dirty="0" smtClean="0">
                <a:latin typeface="Cochin"/>
                <a:cs typeface="Cochin"/>
              </a:rPr>
              <a:t>literary devices</a:t>
            </a: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1000" u="sng" dirty="0" smtClean="0">
              <a:latin typeface="Cochin"/>
              <a:cs typeface="Cochin"/>
            </a:endParaRPr>
          </a:p>
          <a:p>
            <a:pPr algn="ctr"/>
            <a:r>
              <a:rPr lang="en-US" sz="2500" dirty="0" smtClean="0">
                <a:latin typeface="Cochin"/>
                <a:cs typeface="Cochin"/>
              </a:rPr>
              <a:t>These are the building blocks that form a whole story.</a:t>
            </a:r>
          </a:p>
        </p:txBody>
      </p:sp>
      <p:pic>
        <p:nvPicPr>
          <p:cNvPr id="2" name="Picture 1" descr="closed-book-standing-white-closed-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67" y="1880278"/>
            <a:ext cx="3883633" cy="38836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3410" y="2526522"/>
            <a:ext cx="1991064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Characterization</a:t>
            </a:r>
          </a:p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433410" y="3340134"/>
            <a:ext cx="1050402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setting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526472" y="3357549"/>
            <a:ext cx="89800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foil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433410" y="3805806"/>
            <a:ext cx="1991064" cy="3847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900" dirty="0" smtClean="0"/>
              <a:t>symbolism</a:t>
            </a:r>
            <a:endParaRPr lang="en-US" sz="1900" dirty="0"/>
          </a:p>
        </p:txBody>
      </p:sp>
      <p:sp>
        <p:nvSpPr>
          <p:cNvPr id="13" name="Rectangle 12"/>
          <p:cNvSpPr/>
          <p:nvPr/>
        </p:nvSpPr>
        <p:spPr>
          <a:xfrm>
            <a:off x="3433410" y="4248306"/>
            <a:ext cx="1948404" cy="5386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500" dirty="0" smtClean="0"/>
          </a:p>
          <a:p>
            <a:pPr algn="ctr"/>
            <a:r>
              <a:rPr lang="en-US" sz="2000" dirty="0"/>
              <a:t>n</a:t>
            </a:r>
            <a:r>
              <a:rPr lang="en-US" sz="2000" dirty="0" smtClean="0"/>
              <a:t>arrator</a:t>
            </a:r>
          </a:p>
          <a:p>
            <a:pPr algn="ctr"/>
            <a:endParaRPr lang="en-US" sz="400" dirty="0"/>
          </a:p>
        </p:txBody>
      </p:sp>
      <p:sp>
        <p:nvSpPr>
          <p:cNvPr id="14" name="Rectangle 13"/>
          <p:cNvSpPr/>
          <p:nvPr/>
        </p:nvSpPr>
        <p:spPr>
          <a:xfrm>
            <a:off x="3437784" y="4827562"/>
            <a:ext cx="19910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674236"/>
            <a:ext cx="7926134" cy="547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39" y="909435"/>
            <a:ext cx="75252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ochin"/>
                <a:cs typeface="Cochin"/>
              </a:rPr>
              <a:t>How does Fitzgerald communicate his big ideas?</a:t>
            </a:r>
          </a:p>
          <a:p>
            <a:pPr algn="ctr"/>
            <a:endParaRPr lang="en-US" sz="1500" dirty="0" smtClean="0">
              <a:latin typeface="Cochin"/>
              <a:cs typeface="Cochin"/>
            </a:endParaRPr>
          </a:p>
          <a:p>
            <a:pPr algn="ctr"/>
            <a:r>
              <a:rPr lang="en-US" sz="2500" dirty="0" smtClean="0">
                <a:latin typeface="Cochin"/>
                <a:cs typeface="Cochin"/>
              </a:rPr>
              <a:t>Through the use of </a:t>
            </a:r>
            <a:r>
              <a:rPr lang="en-US" sz="2500" u="sng" dirty="0" smtClean="0">
                <a:latin typeface="Cochin"/>
                <a:cs typeface="Cochin"/>
              </a:rPr>
              <a:t>literary devices</a:t>
            </a:r>
          </a:p>
          <a:p>
            <a:pPr algn="ctr"/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b="1" dirty="0" smtClean="0">
                <a:latin typeface="Cochin"/>
                <a:cs typeface="Cochin"/>
              </a:rPr>
              <a:t>Setting</a:t>
            </a:r>
            <a:r>
              <a:rPr lang="en-US" sz="2500" dirty="0" smtClean="0">
                <a:latin typeface="Cochin"/>
                <a:cs typeface="Cochin"/>
              </a:rPr>
              <a:t> = </a:t>
            </a:r>
            <a:r>
              <a:rPr lang="en-US" sz="2500" dirty="0">
                <a:latin typeface="Cochin"/>
                <a:cs typeface="Cochin"/>
              </a:rPr>
              <a:t>the time, place, and type of environment in which an event </a:t>
            </a:r>
            <a:r>
              <a:rPr lang="en-US" sz="2500" dirty="0" smtClean="0">
                <a:latin typeface="Cochin"/>
                <a:cs typeface="Cochin"/>
              </a:rPr>
              <a:t>happens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b="1" dirty="0" smtClean="0">
                <a:latin typeface="Cochin"/>
                <a:cs typeface="Cochin"/>
              </a:rPr>
              <a:t>Narrator</a:t>
            </a:r>
            <a:r>
              <a:rPr lang="en-US" sz="2500" dirty="0" smtClean="0">
                <a:latin typeface="Cochin"/>
                <a:cs typeface="Cochin"/>
              </a:rPr>
              <a:t> = the character who recounts the events of the novel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HK" sz="2500" b="1" dirty="0" smtClean="0">
                <a:latin typeface="Cochin"/>
                <a:cs typeface="Cochin"/>
              </a:rPr>
              <a:t>Characterization</a:t>
            </a:r>
            <a:r>
              <a:rPr lang="en-HK" sz="2500" dirty="0" smtClean="0">
                <a:latin typeface="Cochin"/>
                <a:cs typeface="Cochin"/>
              </a:rPr>
              <a:t> = a character’s unique personality as established by her or his words, actions, thoughts, feelings, possessions, and relationship with others </a:t>
            </a:r>
          </a:p>
        </p:txBody>
      </p:sp>
    </p:spTree>
    <p:extLst>
      <p:ext uri="{BB962C8B-B14F-4D97-AF65-F5344CB8AC3E}">
        <p14:creationId xmlns:p14="http://schemas.microsoft.com/office/powerpoint/2010/main" val="166952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674236"/>
            <a:ext cx="7926134" cy="547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39" y="909435"/>
            <a:ext cx="75252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ochin"/>
                <a:cs typeface="Cochin"/>
              </a:rPr>
              <a:t>How does Fitzgerald communicate his big ideas?</a:t>
            </a:r>
          </a:p>
          <a:p>
            <a:pPr algn="ctr"/>
            <a:endParaRPr lang="en-US" sz="1500" dirty="0" smtClean="0">
              <a:latin typeface="Cochin"/>
              <a:cs typeface="Cochin"/>
            </a:endParaRPr>
          </a:p>
          <a:p>
            <a:pPr algn="ctr"/>
            <a:r>
              <a:rPr lang="en-US" sz="2500" dirty="0" smtClean="0">
                <a:latin typeface="Cochin"/>
                <a:cs typeface="Cochin"/>
              </a:rPr>
              <a:t>Through the use of </a:t>
            </a:r>
            <a:r>
              <a:rPr lang="en-US" sz="2500" u="sng" dirty="0" smtClean="0">
                <a:latin typeface="Cochin"/>
                <a:cs typeface="Cochin"/>
              </a:rPr>
              <a:t>literary devices</a:t>
            </a:r>
          </a:p>
          <a:p>
            <a:pPr algn="ctr"/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b="1" dirty="0" smtClean="0">
                <a:latin typeface="Cochin"/>
                <a:cs typeface="Cochin"/>
              </a:rPr>
              <a:t>Foil</a:t>
            </a:r>
            <a:r>
              <a:rPr lang="en-US" sz="2500" dirty="0" smtClean="0">
                <a:latin typeface="Cochin"/>
                <a:cs typeface="Cochin"/>
              </a:rPr>
              <a:t> = someone who contrasts with a character in order to highlight particular qualities about that character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b="1" dirty="0" smtClean="0">
                <a:latin typeface="Cochin"/>
                <a:cs typeface="Cochin"/>
              </a:rPr>
              <a:t>Symbolism</a:t>
            </a:r>
            <a:r>
              <a:rPr lang="en-US" sz="2500" dirty="0" smtClean="0">
                <a:latin typeface="Cochin"/>
                <a:cs typeface="Cochin"/>
              </a:rPr>
              <a:t> = the use of an object to represent an idea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500" b="1" dirty="0" smtClean="0">
                <a:latin typeface="Cochin"/>
                <a:cs typeface="Cochin"/>
              </a:rPr>
              <a:t>Resolution</a:t>
            </a:r>
            <a:r>
              <a:rPr lang="en-US" sz="2500" dirty="0" smtClean="0">
                <a:latin typeface="Cochin"/>
                <a:cs typeface="Cochin"/>
              </a:rPr>
              <a:t> = the final outcome at the end of the story</a:t>
            </a:r>
          </a:p>
        </p:txBody>
      </p:sp>
    </p:spTree>
    <p:extLst>
      <p:ext uri="{BB962C8B-B14F-4D97-AF65-F5344CB8AC3E}">
        <p14:creationId xmlns:p14="http://schemas.microsoft.com/office/powerpoint/2010/main" val="301716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674236"/>
            <a:ext cx="7926134" cy="547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519" y="909435"/>
            <a:ext cx="792613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ochin"/>
                <a:cs typeface="Cochin"/>
              </a:rPr>
              <a:t>How does Fitzgerald communicate his big ideas?</a:t>
            </a:r>
          </a:p>
          <a:p>
            <a:pPr algn="ctr"/>
            <a:endParaRPr lang="en-US" sz="1300" dirty="0" smtClean="0">
              <a:latin typeface="Cochin"/>
              <a:cs typeface="Cochin"/>
            </a:endParaRPr>
          </a:p>
          <a:p>
            <a:pPr algn="ctr"/>
            <a:r>
              <a:rPr lang="en-US" sz="2500" dirty="0" smtClean="0">
                <a:latin typeface="Cochin"/>
                <a:cs typeface="Cochin"/>
              </a:rPr>
              <a:t>Through the use of </a:t>
            </a:r>
            <a:r>
              <a:rPr lang="en-US" sz="2500" u="sng" dirty="0" smtClean="0">
                <a:latin typeface="Cochin"/>
                <a:cs typeface="Cochin"/>
              </a:rPr>
              <a:t>literary devices</a:t>
            </a: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algn="ctr"/>
            <a:endParaRPr lang="en-US" sz="1000" u="sng" dirty="0" smtClean="0">
              <a:latin typeface="Cochin"/>
              <a:cs typeface="Cochin"/>
            </a:endParaRPr>
          </a:p>
          <a:p>
            <a:pPr algn="ctr"/>
            <a:r>
              <a:rPr lang="en-US" sz="2500" dirty="0" smtClean="0">
                <a:latin typeface="Cochin"/>
                <a:cs typeface="Cochin"/>
              </a:rPr>
              <a:t>These are the various ingredients that make a sandwich.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729" y="2368907"/>
            <a:ext cx="1991064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Characterization</a:t>
            </a:r>
          </a:p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320389" y="3210680"/>
            <a:ext cx="1050402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setting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413451" y="3187201"/>
            <a:ext cx="89800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foil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320389" y="3692454"/>
            <a:ext cx="1991064" cy="3847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900" dirty="0" smtClean="0"/>
              <a:t>symbolism</a:t>
            </a:r>
            <a:endParaRPr lang="en-US" sz="1900" dirty="0"/>
          </a:p>
        </p:txBody>
      </p:sp>
      <p:sp>
        <p:nvSpPr>
          <p:cNvPr id="13" name="Rectangle 12"/>
          <p:cNvSpPr/>
          <p:nvPr/>
        </p:nvSpPr>
        <p:spPr>
          <a:xfrm>
            <a:off x="1320389" y="4123266"/>
            <a:ext cx="1948404" cy="5386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500" dirty="0" smtClean="0"/>
          </a:p>
          <a:p>
            <a:pPr algn="ctr"/>
            <a:r>
              <a:rPr lang="en-US" sz="2000" dirty="0"/>
              <a:t>n</a:t>
            </a:r>
            <a:r>
              <a:rPr lang="en-US" sz="2000" dirty="0" smtClean="0"/>
              <a:t>arrator</a:t>
            </a:r>
          </a:p>
          <a:p>
            <a:pPr algn="ctr"/>
            <a:endParaRPr lang="en-US" sz="400" dirty="0"/>
          </a:p>
        </p:txBody>
      </p:sp>
      <p:sp>
        <p:nvSpPr>
          <p:cNvPr id="14" name="Rectangle 13"/>
          <p:cNvSpPr/>
          <p:nvPr/>
        </p:nvSpPr>
        <p:spPr>
          <a:xfrm>
            <a:off x="1320389" y="4756548"/>
            <a:ext cx="19910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resolution</a:t>
            </a:r>
            <a:endParaRPr lang="en-US" dirty="0"/>
          </a:p>
        </p:txBody>
      </p:sp>
      <p:pic>
        <p:nvPicPr>
          <p:cNvPr id="18" name="Picture 17" descr="Screen Shot 2017-10-08 at 2.28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58" y="2358155"/>
            <a:ext cx="4343164" cy="3147400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8" idx="3"/>
          </p:cNvCxnSpPr>
          <p:nvPr/>
        </p:nvCxnSpPr>
        <p:spPr>
          <a:xfrm flipV="1">
            <a:off x="3268793" y="2652480"/>
            <a:ext cx="1328822" cy="85759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11453" y="3371576"/>
            <a:ext cx="939260" cy="101704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3"/>
          </p:cNvCxnSpPr>
          <p:nvPr/>
        </p:nvCxnSpPr>
        <p:spPr>
          <a:xfrm flipV="1">
            <a:off x="3311453" y="3692454"/>
            <a:ext cx="809596" cy="19236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268793" y="4228622"/>
            <a:ext cx="1328822" cy="16212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3"/>
          </p:cNvCxnSpPr>
          <p:nvPr/>
        </p:nvCxnSpPr>
        <p:spPr>
          <a:xfrm flipV="1">
            <a:off x="3311453" y="4661875"/>
            <a:ext cx="1471666" cy="279339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674236"/>
            <a:ext cx="7926134" cy="547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39" y="909435"/>
            <a:ext cx="75252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ochin"/>
                <a:cs typeface="Cochin"/>
              </a:rPr>
              <a:t>Visible and Invisible Demands of an Essay Question</a:t>
            </a:r>
            <a:endParaRPr lang="en-US" sz="2500" b="1" dirty="0">
              <a:latin typeface="Cochin"/>
              <a:cs typeface="Cochin"/>
            </a:endParaRPr>
          </a:p>
          <a:p>
            <a:endParaRPr lang="en-US" sz="2500" b="1" dirty="0" smtClean="0">
              <a:latin typeface="Cochin"/>
              <a:cs typeface="Cochin"/>
            </a:endParaRPr>
          </a:p>
          <a:p>
            <a:pPr algn="ctr"/>
            <a:r>
              <a:rPr lang="en-US" sz="2500" dirty="0" smtClean="0">
                <a:latin typeface="Cochin"/>
                <a:cs typeface="Cochin"/>
              </a:rPr>
              <a:t>Sample Question:</a:t>
            </a:r>
          </a:p>
          <a:p>
            <a:pPr algn="ctr"/>
            <a:endParaRPr lang="en-US" sz="2500" u="sng" dirty="0" smtClean="0">
              <a:latin typeface="Cochin"/>
              <a:cs typeface="Cochin"/>
            </a:endParaRPr>
          </a:p>
          <a:p>
            <a:pPr lvl="0"/>
            <a:endParaRPr lang="en-HK" sz="2500" dirty="0" smtClean="0">
              <a:latin typeface="Cochin"/>
              <a:cs typeface="Cochin"/>
            </a:endParaRPr>
          </a:p>
          <a:p>
            <a:pPr lvl="0"/>
            <a:endParaRPr lang="en-HK" sz="2500" dirty="0">
              <a:latin typeface="Cochin"/>
              <a:cs typeface="Cochin"/>
            </a:endParaRPr>
          </a:p>
          <a:p>
            <a:pPr lvl="0"/>
            <a:r>
              <a:rPr lang="en-HK" sz="2500" b="1" u="sng" dirty="0" smtClean="0">
                <a:solidFill>
                  <a:schemeClr val="accent2"/>
                </a:solidFill>
                <a:latin typeface="Cochin"/>
                <a:cs typeface="Cochin"/>
              </a:rPr>
              <a:t>To </a:t>
            </a:r>
            <a:r>
              <a:rPr lang="en-HK" sz="2500" b="1" u="sng" dirty="0">
                <a:solidFill>
                  <a:schemeClr val="accent2"/>
                </a:solidFill>
                <a:latin typeface="Cochin"/>
                <a:cs typeface="Cochin"/>
              </a:rPr>
              <a:t>what extent</a:t>
            </a:r>
            <a:r>
              <a:rPr lang="en-HK" sz="2500" dirty="0">
                <a:latin typeface="Cochin"/>
                <a:cs typeface="Cochin"/>
              </a:rPr>
              <a:t> is Nick Carraway a fundmentally decent character in </a:t>
            </a:r>
            <a:r>
              <a:rPr lang="en-HK" sz="2500" i="1" dirty="0">
                <a:latin typeface="Cochin"/>
                <a:cs typeface="Cochin"/>
              </a:rPr>
              <a:t>The Great Gatsby</a:t>
            </a:r>
            <a:r>
              <a:rPr lang="en-HK" sz="2500" dirty="0" smtClean="0">
                <a:latin typeface="Cochin"/>
                <a:cs typeface="Cochin"/>
              </a:rPr>
              <a:t>?</a:t>
            </a:r>
          </a:p>
          <a:p>
            <a:pPr lvl="0"/>
            <a:endParaRPr lang="en-HK" sz="2500" dirty="0" smtClean="0">
              <a:latin typeface="Cochin"/>
              <a:cs typeface="Cochin"/>
            </a:endParaRPr>
          </a:p>
          <a:p>
            <a:pPr lvl="0"/>
            <a:endParaRPr lang="en-HK" sz="2500" dirty="0">
              <a:latin typeface="Cochin"/>
              <a:cs typeface="Cochin"/>
            </a:endParaRPr>
          </a:p>
          <a:p>
            <a:pPr lvl="0"/>
            <a:r>
              <a:rPr lang="en-HK" sz="2500" dirty="0" smtClean="0">
                <a:solidFill>
                  <a:srgbClr val="7F7F7F"/>
                </a:solidFill>
                <a:latin typeface="Cochin"/>
                <a:cs typeface="Cochin"/>
              </a:rPr>
              <a:t>(You must also explain </a:t>
            </a:r>
            <a:r>
              <a:rPr lang="en-HK" sz="2500" u="sng" dirty="0" smtClean="0">
                <a:solidFill>
                  <a:srgbClr val="7F7F7F"/>
                </a:solidFill>
                <a:latin typeface="Cochin"/>
                <a:cs typeface="Cochin"/>
              </a:rPr>
              <a:t>how</a:t>
            </a:r>
            <a:r>
              <a:rPr lang="en-HK" sz="2500" dirty="0" smtClean="0">
                <a:latin typeface="Cochin"/>
                <a:cs typeface="Cochin"/>
              </a:rPr>
              <a:t> </a:t>
            </a:r>
            <a:r>
              <a:rPr lang="en-HK" sz="2500" dirty="0" smtClean="0">
                <a:solidFill>
                  <a:schemeClr val="bg1">
                    <a:lumMod val="50000"/>
                  </a:schemeClr>
                </a:solidFill>
                <a:latin typeface="Cochin"/>
                <a:cs typeface="Cochin"/>
              </a:rPr>
              <a:t>he is or isn’t fundamentally decent.)</a:t>
            </a:r>
          </a:p>
        </p:txBody>
      </p:sp>
    </p:spTree>
    <p:extLst>
      <p:ext uri="{BB962C8B-B14F-4D97-AF65-F5344CB8AC3E}">
        <p14:creationId xmlns:p14="http://schemas.microsoft.com/office/powerpoint/2010/main" val="52140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0" y="0"/>
            <a:ext cx="5197243" cy="5124430"/>
          </a:xfrm>
          <a:prstGeom prst="rect">
            <a:avLst/>
          </a:prstGeom>
        </p:spPr>
      </p:pic>
      <p:pic>
        <p:nvPicPr>
          <p:cNvPr id="5" name="Picture 4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/>
          <a:stretch/>
        </p:blipFill>
        <p:spPr>
          <a:xfrm>
            <a:off x="3946757" y="0"/>
            <a:ext cx="5197243" cy="5124430"/>
          </a:xfrm>
          <a:prstGeom prst="rect">
            <a:avLst/>
          </a:prstGeom>
        </p:spPr>
      </p:pic>
      <p:pic>
        <p:nvPicPr>
          <p:cNvPr id="6" name="Picture 5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b="41609"/>
          <a:stretch/>
        </p:blipFill>
        <p:spPr>
          <a:xfrm>
            <a:off x="0" y="3931855"/>
            <a:ext cx="5197243" cy="2926145"/>
          </a:xfrm>
          <a:prstGeom prst="rect">
            <a:avLst/>
          </a:prstGeom>
        </p:spPr>
      </p:pic>
      <p:pic>
        <p:nvPicPr>
          <p:cNvPr id="7" name="Picture 6" descr="Screen Shot 2017-08-28 at 9.02.1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3005" r="12088" b="53883"/>
          <a:stretch/>
        </p:blipFill>
        <p:spPr>
          <a:xfrm>
            <a:off x="4597615" y="4580331"/>
            <a:ext cx="4546385" cy="2277669"/>
          </a:xfrm>
          <a:prstGeom prst="rect">
            <a:avLst/>
          </a:prstGeom>
        </p:spPr>
      </p:pic>
      <p:pic>
        <p:nvPicPr>
          <p:cNvPr id="9" name="Picture 8" descr="Screen Shot 2017-08-28 at 9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674236"/>
            <a:ext cx="7926134" cy="547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39" y="909435"/>
            <a:ext cx="75252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ochin"/>
                <a:cs typeface="Cochin"/>
              </a:rPr>
              <a:t>Visible and Invisible Demands of an Essay Question</a:t>
            </a:r>
          </a:p>
          <a:p>
            <a:pPr algn="ctr"/>
            <a:endParaRPr lang="en-US" sz="2500" dirty="0" smtClean="0">
              <a:latin typeface="Cochin"/>
              <a:cs typeface="Cochin"/>
            </a:endParaRPr>
          </a:p>
          <a:p>
            <a:pPr algn="ctr"/>
            <a:r>
              <a:rPr lang="en-US" sz="2500" dirty="0" smtClean="0">
                <a:latin typeface="Cochin"/>
                <a:cs typeface="Cochin"/>
              </a:rPr>
              <a:t>Sample Question:</a:t>
            </a:r>
          </a:p>
          <a:p>
            <a:pPr algn="ctr"/>
            <a:endParaRPr lang="en-US" sz="2500" u="sng" dirty="0">
              <a:latin typeface="Cochin"/>
              <a:cs typeface="Cochin"/>
            </a:endParaRPr>
          </a:p>
          <a:p>
            <a:pPr lvl="0"/>
            <a:endParaRPr lang="en-HK" sz="2500" dirty="0" smtClean="0">
              <a:latin typeface="Cochin"/>
              <a:cs typeface="Cochin"/>
            </a:endParaRPr>
          </a:p>
          <a:p>
            <a:pPr lvl="0"/>
            <a:endParaRPr lang="en-HK" sz="2500" dirty="0">
              <a:latin typeface="Cochin"/>
              <a:cs typeface="Cochin"/>
            </a:endParaRPr>
          </a:p>
          <a:p>
            <a:r>
              <a:rPr lang="en-HK" sz="2500" b="1" u="sng" dirty="0">
                <a:solidFill>
                  <a:schemeClr val="accent2"/>
                </a:solidFill>
                <a:latin typeface="Cochin"/>
                <a:cs typeface="Cochin"/>
              </a:rPr>
              <a:t>How</a:t>
            </a:r>
            <a:r>
              <a:rPr lang="en-HK" sz="2500" dirty="0">
                <a:latin typeface="Cochin"/>
                <a:cs typeface="Cochin"/>
              </a:rPr>
              <a:t> is the pervasiveness of lies and deceit revealed in </a:t>
            </a:r>
            <a:r>
              <a:rPr lang="en-HK" sz="2500" i="1" dirty="0">
                <a:latin typeface="Cochin"/>
                <a:cs typeface="Cochin"/>
              </a:rPr>
              <a:t>The Great Gatsby</a:t>
            </a:r>
            <a:r>
              <a:rPr lang="en-HK" sz="2500" dirty="0">
                <a:latin typeface="Cochin"/>
                <a:cs typeface="Cochin"/>
              </a:rPr>
              <a:t>? </a:t>
            </a:r>
            <a:endParaRPr lang="en-HK" sz="2500" dirty="0" smtClean="0">
              <a:latin typeface="Cochin"/>
              <a:cs typeface="Cochin"/>
            </a:endParaRPr>
          </a:p>
          <a:p>
            <a:endParaRPr lang="en-HK" sz="2500" dirty="0">
              <a:latin typeface="Cochin"/>
              <a:cs typeface="Cochin"/>
            </a:endParaRPr>
          </a:p>
          <a:p>
            <a:endParaRPr lang="en-HK" sz="2500" dirty="0" smtClean="0">
              <a:latin typeface="Cochin"/>
              <a:cs typeface="Cochin"/>
            </a:endParaRPr>
          </a:p>
          <a:p>
            <a:pPr lvl="0"/>
            <a:r>
              <a:rPr lang="en-HK" sz="2500" dirty="0">
                <a:solidFill>
                  <a:srgbClr val="7F7F7F"/>
                </a:solidFill>
                <a:latin typeface="Cochin"/>
                <a:cs typeface="Cochin"/>
              </a:rPr>
              <a:t>(You must also explain </a:t>
            </a:r>
            <a:r>
              <a:rPr lang="en-HK" sz="2500" u="sng" dirty="0" smtClean="0">
                <a:solidFill>
                  <a:srgbClr val="7F7F7F"/>
                </a:solidFill>
                <a:latin typeface="Cochin"/>
                <a:cs typeface="Cochin"/>
              </a:rPr>
              <a:t>why</a:t>
            </a:r>
            <a:r>
              <a:rPr lang="en-HK" sz="2500" dirty="0" smtClean="0">
                <a:latin typeface="Cochin"/>
                <a:cs typeface="Cochin"/>
              </a:rPr>
              <a:t> </a:t>
            </a:r>
            <a:r>
              <a:rPr lang="en-HK" sz="2500" dirty="0" smtClean="0">
                <a:solidFill>
                  <a:schemeClr val="bg1">
                    <a:lumMod val="50000"/>
                  </a:schemeClr>
                </a:solidFill>
                <a:latin typeface="Cochin"/>
                <a:cs typeface="Cochin"/>
              </a:rPr>
              <a:t>it is revealed.</a:t>
            </a:r>
            <a:r>
              <a:rPr lang="en-HK" sz="2500" dirty="0">
                <a:solidFill>
                  <a:schemeClr val="bg1">
                    <a:lumMod val="50000"/>
                  </a:schemeClr>
                </a:solidFill>
                <a:latin typeface="Cochin"/>
                <a:cs typeface="Cochin"/>
              </a:rPr>
              <a:t>)</a:t>
            </a:r>
          </a:p>
          <a:p>
            <a:endParaRPr lang="en-HK" sz="2500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37574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375</Words>
  <Application>Microsoft Macintosh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Lee</dc:creator>
  <cp:lastModifiedBy>Linda Lee</cp:lastModifiedBy>
  <cp:revision>21</cp:revision>
  <dcterms:created xsi:type="dcterms:W3CDTF">2017-08-28T13:02:25Z</dcterms:created>
  <dcterms:modified xsi:type="dcterms:W3CDTF">2017-10-11T06:25:08Z</dcterms:modified>
</cp:coreProperties>
</file>