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8" r:id="rId7"/>
    <p:sldId id="275" r:id="rId8"/>
    <p:sldId id="277" r:id="rId9"/>
    <p:sldId id="280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27,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78" y="1128250"/>
            <a:ext cx="5648623" cy="1204306"/>
          </a:xfrm>
        </p:spPr>
        <p:txBody>
          <a:bodyPr/>
          <a:lstStyle/>
          <a:p>
            <a:r>
              <a:rPr lang="en-US" sz="3500" dirty="0" smtClean="0"/>
              <a:t>SONNET 30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43" y="2428828"/>
            <a:ext cx="6511131" cy="329259"/>
          </a:xfrm>
        </p:spPr>
        <p:txBody>
          <a:bodyPr>
            <a:noAutofit/>
          </a:bodyPr>
          <a:lstStyle/>
          <a:p>
            <a:r>
              <a:rPr lang="en-US" sz="2000" dirty="0" smtClean="0"/>
              <a:t>William Shakespeare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21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448175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How would you rate Sonnet 30 overall?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95921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40022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6911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02520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067503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186" y="940618"/>
            <a:ext cx="8403983" cy="89255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Consider the meaning of the poem and how Shakespeare conveys that meaning.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992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1</a:t>
            </a:r>
            <a:r>
              <a:rPr lang="en-US" sz="2600" baseline="30000" dirty="0" smtClean="0">
                <a:latin typeface="+mj-lt"/>
              </a:rPr>
              <a:t>ST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When </a:t>
            </a:r>
            <a:r>
              <a:rPr lang="en-US" sz="2600" dirty="0"/>
              <a:t>to the sessions of sweet silent thought</a:t>
            </a:r>
          </a:p>
          <a:p>
            <a:r>
              <a:rPr lang="en-US" sz="2600" dirty="0"/>
              <a:t>I summon up remembrance of things past,</a:t>
            </a:r>
          </a:p>
          <a:p>
            <a:r>
              <a:rPr lang="en-US" sz="2600" dirty="0"/>
              <a:t>I sigh the lack of many a thing I sought,</a:t>
            </a:r>
          </a:p>
          <a:p>
            <a:r>
              <a:rPr lang="en-US" sz="2600" dirty="0"/>
              <a:t>And with old woes new wail my dear time’s waste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20159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When I </a:t>
            </a:r>
            <a:r>
              <a:rPr lang="en-US" sz="2500" dirty="0" smtClean="0"/>
              <a:t>sit </a:t>
            </a:r>
            <a:r>
              <a:rPr lang="en-US" sz="2500" dirty="0"/>
              <a:t>in silence and </a:t>
            </a:r>
            <a:r>
              <a:rPr lang="en-US" sz="2500" dirty="0" smtClean="0"/>
              <a:t>think,</a:t>
            </a:r>
          </a:p>
          <a:p>
            <a:r>
              <a:rPr lang="en-US" sz="2500" dirty="0" smtClean="0"/>
              <a:t>I bring up memories of </a:t>
            </a:r>
            <a:r>
              <a:rPr lang="en-US" sz="2500" dirty="0"/>
              <a:t>the past, </a:t>
            </a:r>
            <a:endParaRPr lang="en-US" sz="2500" dirty="0" smtClean="0"/>
          </a:p>
          <a:p>
            <a:r>
              <a:rPr lang="en-US" sz="2500" dirty="0"/>
              <a:t>a</a:t>
            </a:r>
            <a:r>
              <a:rPr lang="en-US" sz="2500" dirty="0" smtClean="0"/>
              <a:t>nd I </a:t>
            </a:r>
            <a:r>
              <a:rPr lang="en-US" sz="2500" dirty="0"/>
              <a:t>get </a:t>
            </a:r>
            <a:r>
              <a:rPr lang="en-US" sz="2500" dirty="0" smtClean="0"/>
              <a:t>sad </a:t>
            </a:r>
            <a:r>
              <a:rPr lang="en-US" sz="2500" dirty="0"/>
              <a:t>about all the things I </a:t>
            </a:r>
            <a:r>
              <a:rPr lang="en-US" sz="2500" dirty="0" smtClean="0"/>
              <a:t>wanted but don’t have, </a:t>
            </a:r>
            <a:r>
              <a:rPr lang="en-US" sz="2500" dirty="0"/>
              <a:t>and I add </a:t>
            </a:r>
            <a:r>
              <a:rPr lang="en-US" sz="2500" dirty="0" smtClean="0"/>
              <a:t>new </a:t>
            </a:r>
            <a:r>
              <a:rPr lang="en-US" sz="2500" dirty="0"/>
              <a:t>tears </a:t>
            </a:r>
            <a:r>
              <a:rPr lang="en-US" sz="2500" dirty="0" smtClean="0"/>
              <a:t>to my sadness because I’ve wasted</a:t>
            </a:r>
            <a:r>
              <a:rPr lang="en-US" sz="2500" dirty="0"/>
              <a:t> </a:t>
            </a:r>
            <a:r>
              <a:rPr lang="en-US" sz="2500" dirty="0" smtClean="0"/>
              <a:t>so much time.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0513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2</a:t>
            </a:r>
            <a:r>
              <a:rPr lang="en-US" sz="2600" baseline="30000" dirty="0" smtClean="0">
                <a:latin typeface="+mj-lt"/>
              </a:rPr>
              <a:t>nd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Then </a:t>
            </a:r>
            <a:r>
              <a:rPr lang="en-US" sz="2600" dirty="0"/>
              <a:t>can I drown an eye unused to flow,</a:t>
            </a:r>
          </a:p>
          <a:p>
            <a:r>
              <a:rPr lang="en-US" sz="2600" dirty="0"/>
              <a:t>For precious friends hid in death’s dateless night,</a:t>
            </a:r>
          </a:p>
          <a:p>
            <a:r>
              <a:rPr lang="en-US" sz="2600" dirty="0"/>
              <a:t>And weep afresh love’s long since cancelled woe,</a:t>
            </a:r>
          </a:p>
          <a:p>
            <a:r>
              <a:rPr lang="en-US" sz="2600" dirty="0"/>
              <a:t>And moan </a:t>
            </a:r>
            <a:r>
              <a:rPr lang="en-US" sz="2600" dirty="0" err="1"/>
              <a:t>th</a:t>
            </a:r>
            <a:r>
              <a:rPr lang="en-US" sz="2600" dirty="0"/>
              <a:t>' expense of many a vanished sight.</a:t>
            </a:r>
            <a:endParaRPr lang="en-US" sz="2600" dirty="0" smtClean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Then I can </a:t>
            </a:r>
            <a:r>
              <a:rPr lang="en-US" sz="2500" dirty="0" smtClean="0"/>
              <a:t>drown my eyes in tears</a:t>
            </a:r>
          </a:p>
          <a:p>
            <a:r>
              <a:rPr lang="en-US" sz="2500" dirty="0" smtClean="0"/>
              <a:t>for </a:t>
            </a:r>
            <a:r>
              <a:rPr lang="en-US" sz="2500" dirty="0"/>
              <a:t>precious friends who are dead, </a:t>
            </a:r>
            <a:endParaRPr lang="en-US" sz="2500" dirty="0" smtClean="0"/>
          </a:p>
          <a:p>
            <a:r>
              <a:rPr lang="en-US" sz="2500" dirty="0" smtClean="0"/>
              <a:t>and </a:t>
            </a:r>
            <a:r>
              <a:rPr lang="en-US" sz="2500" dirty="0"/>
              <a:t>I can </a:t>
            </a:r>
            <a:r>
              <a:rPr lang="en-US" sz="2500" dirty="0" smtClean="0"/>
              <a:t>cry </a:t>
            </a:r>
            <a:r>
              <a:rPr lang="en-US" sz="2500" dirty="0"/>
              <a:t>again for </a:t>
            </a:r>
            <a:r>
              <a:rPr lang="en-US" sz="2500" dirty="0" smtClean="0"/>
              <a:t>love that has long been lost,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nd cry about the </a:t>
            </a:r>
            <a:r>
              <a:rPr lang="en-US" sz="2500" dirty="0"/>
              <a:t>loss of many things I’ll never see again. </a:t>
            </a:r>
          </a:p>
        </p:txBody>
      </p:sp>
    </p:spTree>
    <p:extLst>
      <p:ext uri="{BB962C8B-B14F-4D97-AF65-F5344CB8AC3E}">
        <p14:creationId xmlns:p14="http://schemas.microsoft.com/office/powerpoint/2010/main" val="249235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3</a:t>
            </a:r>
            <a:r>
              <a:rPr lang="en-US" sz="2600" baseline="30000" dirty="0" smtClean="0">
                <a:latin typeface="+mj-lt"/>
              </a:rPr>
              <a:t>rd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Then </a:t>
            </a:r>
            <a:r>
              <a:rPr lang="en-US" sz="2600" dirty="0"/>
              <a:t>can I grieve at grievances foregone,</a:t>
            </a:r>
          </a:p>
          <a:p>
            <a:r>
              <a:rPr lang="en-US" sz="2600" dirty="0"/>
              <a:t>And heavily from woe to woe tell o'er</a:t>
            </a:r>
          </a:p>
          <a:p>
            <a:r>
              <a:rPr lang="en-US" sz="2600" dirty="0"/>
              <a:t>The sad account of fore-</a:t>
            </a:r>
            <a:r>
              <a:rPr lang="en-US" sz="2600" dirty="0" err="1"/>
              <a:t>bemoanèd</a:t>
            </a:r>
            <a:r>
              <a:rPr lang="en-US" sz="2600" dirty="0"/>
              <a:t> moan,</a:t>
            </a:r>
          </a:p>
          <a:p>
            <a:r>
              <a:rPr lang="en-US" sz="2600" dirty="0"/>
              <a:t>Which I new pay as if not paid before.</a:t>
            </a:r>
            <a:endParaRPr lang="en-US" sz="2600" dirty="0" smtClean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Then I can </a:t>
            </a:r>
            <a:r>
              <a:rPr lang="en-US" sz="2500" dirty="0" smtClean="0"/>
              <a:t>be sad </a:t>
            </a:r>
            <a:r>
              <a:rPr lang="en-US" sz="2500" dirty="0"/>
              <a:t>about </a:t>
            </a:r>
            <a:r>
              <a:rPr lang="en-US" sz="2500" dirty="0" smtClean="0"/>
              <a:t>the miseries I’ve already </a:t>
            </a:r>
            <a:r>
              <a:rPr lang="en-US" sz="2500" dirty="0"/>
              <a:t>let go </a:t>
            </a:r>
            <a:r>
              <a:rPr lang="en-US" sz="2500" dirty="0" smtClean="0"/>
              <a:t>of,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nd recount each misery’s</a:t>
            </a:r>
          </a:p>
          <a:p>
            <a:r>
              <a:rPr lang="en-US" sz="2500" dirty="0" smtClean="0"/>
              <a:t>sadness which I have already previously </a:t>
            </a:r>
            <a:r>
              <a:rPr lang="en-US" sz="2500" dirty="0"/>
              <a:t>cried </a:t>
            </a:r>
            <a:r>
              <a:rPr lang="en-US" sz="2500" dirty="0" smtClean="0"/>
              <a:t>about,</a:t>
            </a:r>
          </a:p>
          <a:p>
            <a:r>
              <a:rPr lang="en-US" sz="2500" dirty="0" smtClean="0"/>
              <a:t>feeling </a:t>
            </a:r>
            <a:r>
              <a:rPr lang="en-US" sz="2500" dirty="0"/>
              <a:t>the pain all over </a:t>
            </a:r>
            <a:r>
              <a:rPr lang="en-US" sz="2500" dirty="0" smtClean="0"/>
              <a:t>again</a:t>
            </a:r>
            <a:r>
              <a:rPr lang="en-US" sz="2500" dirty="0"/>
              <a:t> </a:t>
            </a:r>
            <a:r>
              <a:rPr lang="en-US" sz="2500" dirty="0" smtClean="0"/>
              <a:t>as if I’d never felt it before.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8141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HEROIC COUPLET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129266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But </a:t>
            </a:r>
            <a:r>
              <a:rPr lang="en-US" sz="2600" dirty="0"/>
              <a:t>if the while I think on thee, dear friend,</a:t>
            </a:r>
          </a:p>
          <a:p>
            <a:r>
              <a:rPr lang="en-US" sz="2600" dirty="0"/>
              <a:t>All losses are restored, and sorrows end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92185" y="2426312"/>
            <a:ext cx="8403983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But then, </a:t>
            </a:r>
            <a:r>
              <a:rPr lang="en-US" sz="2500" dirty="0"/>
              <a:t>if I think about you, my dear friend, </a:t>
            </a:r>
            <a:endParaRPr lang="en-US" sz="2500" dirty="0" smtClean="0"/>
          </a:p>
          <a:p>
            <a:r>
              <a:rPr lang="en-US" sz="2500" dirty="0" smtClean="0"/>
              <a:t>I </a:t>
            </a:r>
            <a:r>
              <a:rPr lang="en-US" sz="2500" dirty="0"/>
              <a:t>get back everything </a:t>
            </a:r>
            <a:r>
              <a:rPr lang="en-US" sz="2500" dirty="0" smtClean="0"/>
              <a:t>I’ve </a:t>
            </a:r>
            <a:r>
              <a:rPr lang="en-US" sz="2500" dirty="0"/>
              <a:t>lost, and all my sorrows end.</a:t>
            </a:r>
          </a:p>
        </p:txBody>
      </p:sp>
    </p:spTree>
    <p:extLst>
      <p:ext uri="{BB962C8B-B14F-4D97-AF65-F5344CB8AC3E}">
        <p14:creationId xmlns:p14="http://schemas.microsoft.com/office/powerpoint/2010/main" val="137519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rgbClr val="9DE2FF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first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/>
              <a:t>When to the sessions of sweet silent thought</a:t>
            </a:r>
          </a:p>
          <a:p>
            <a:r>
              <a:rPr lang="en-US" sz="2600" dirty="0"/>
              <a:t>I summon up remembrance of things past,</a:t>
            </a:r>
          </a:p>
          <a:p>
            <a:r>
              <a:rPr lang="en-US" sz="2600" dirty="0"/>
              <a:t>I sigh the lack of many a thing I sought,</a:t>
            </a:r>
          </a:p>
          <a:p>
            <a:r>
              <a:rPr lang="en-US" sz="2600" dirty="0"/>
              <a:t>And </a:t>
            </a:r>
            <a:r>
              <a:rPr lang="en-US" sz="2600" dirty="0">
                <a:solidFill>
                  <a:srgbClr val="990000"/>
                </a:solidFill>
              </a:rPr>
              <a:t>with old woes new wail my dear time’s waste</a:t>
            </a:r>
            <a:r>
              <a:rPr lang="en-US" sz="26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86" y="3223246"/>
            <a:ext cx="8403982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i</a:t>
            </a:r>
            <a:r>
              <a:rPr lang="en-US" sz="2500" dirty="0" smtClean="0"/>
              <a:t>nability to get over something that is sad and regrettable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rgbClr val="9DE2FF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second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Then </a:t>
            </a:r>
            <a:r>
              <a:rPr lang="en-US" sz="2600" dirty="0"/>
              <a:t>can I drown an eye unused to flow,</a:t>
            </a:r>
          </a:p>
          <a:p>
            <a:r>
              <a:rPr lang="en-US" sz="2600" dirty="0"/>
              <a:t>For precious friends hid in death’s dateless night,</a:t>
            </a:r>
          </a:p>
          <a:p>
            <a:r>
              <a:rPr lang="en-US" sz="2600" dirty="0"/>
              <a:t>And </a:t>
            </a:r>
            <a:r>
              <a:rPr lang="en-US" sz="2600" dirty="0">
                <a:solidFill>
                  <a:schemeClr val="accent1"/>
                </a:solidFill>
              </a:rPr>
              <a:t>weep afresh love’s long since cancelled woe</a:t>
            </a:r>
            <a:r>
              <a:rPr lang="en-US" sz="2600" dirty="0"/>
              <a:t>,</a:t>
            </a:r>
          </a:p>
          <a:p>
            <a:r>
              <a:rPr lang="en-US" sz="2600" dirty="0"/>
              <a:t>And </a:t>
            </a:r>
            <a:r>
              <a:rPr lang="en-US" sz="2600" dirty="0">
                <a:solidFill>
                  <a:srgbClr val="990000"/>
                </a:solidFill>
              </a:rPr>
              <a:t>moan </a:t>
            </a:r>
            <a:r>
              <a:rPr lang="en-US" sz="2600" dirty="0" err="1">
                <a:solidFill>
                  <a:srgbClr val="990000"/>
                </a:solidFill>
              </a:rPr>
              <a:t>th</a:t>
            </a:r>
            <a:r>
              <a:rPr lang="en-US" sz="2600" dirty="0">
                <a:solidFill>
                  <a:srgbClr val="990000"/>
                </a:solidFill>
              </a:rPr>
              <a:t>' expense of many a vanished sight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92186" y="3223246"/>
            <a:ext cx="8403981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inability to get over something that is sad and </a:t>
            </a:r>
            <a:r>
              <a:rPr lang="en-US" sz="2500" dirty="0" smtClean="0"/>
              <a:t>regrettable, especially precious things that were had and then lost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6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rgbClr val="9DE2FF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third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>
                <a:solidFill>
                  <a:srgbClr val="990000"/>
                </a:solidFill>
              </a:rPr>
              <a:t>Then can I grieve at grievances foregone</a:t>
            </a:r>
            <a:r>
              <a:rPr lang="en-US" sz="2600" dirty="0"/>
              <a:t>,</a:t>
            </a:r>
          </a:p>
          <a:p>
            <a:r>
              <a:rPr lang="en-US" sz="2600" dirty="0"/>
              <a:t>And heavily from woe to woe tell o'er</a:t>
            </a:r>
          </a:p>
          <a:p>
            <a:r>
              <a:rPr lang="en-US" sz="2600" dirty="0"/>
              <a:t>The sad account of fore-</a:t>
            </a:r>
            <a:r>
              <a:rPr lang="en-US" sz="2600" dirty="0" err="1"/>
              <a:t>bemoanèd</a:t>
            </a:r>
            <a:r>
              <a:rPr lang="en-US" sz="2600" dirty="0"/>
              <a:t> moan,</a:t>
            </a:r>
          </a:p>
          <a:p>
            <a:r>
              <a:rPr lang="en-US" sz="2600" dirty="0"/>
              <a:t>Which </a:t>
            </a:r>
            <a:r>
              <a:rPr lang="en-US" sz="2600" dirty="0">
                <a:solidFill>
                  <a:srgbClr val="990000"/>
                </a:solidFill>
              </a:rPr>
              <a:t>I new pay as if not paid before</a:t>
            </a:r>
            <a:r>
              <a:rPr lang="en-US" sz="2600" dirty="0"/>
              <a:t>.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186" y="3223246"/>
            <a:ext cx="8403982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i</a:t>
            </a:r>
            <a:r>
              <a:rPr lang="en-US" sz="2500" dirty="0" smtClean="0"/>
              <a:t>nescapability of pain and misery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4118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rgbClr val="9DE2FF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heroic couplet?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6" y="772552"/>
            <a:ext cx="8403983" cy="129266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/>
              <a:t>But </a:t>
            </a:r>
            <a:r>
              <a:rPr lang="en-US" sz="2600" dirty="0">
                <a:solidFill>
                  <a:srgbClr val="990000"/>
                </a:solidFill>
              </a:rPr>
              <a:t>if the while I think on thee, dear friend,</a:t>
            </a:r>
          </a:p>
          <a:p>
            <a:r>
              <a:rPr lang="en-US" sz="2600" dirty="0">
                <a:solidFill>
                  <a:srgbClr val="990000"/>
                </a:solidFill>
              </a:rPr>
              <a:t>All losses are restored</a:t>
            </a:r>
            <a:r>
              <a:rPr lang="en-US" sz="2600" dirty="0"/>
              <a:t>, and sorrows end.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186" y="2506628"/>
            <a:ext cx="8403982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 remedy for pain and misery</a:t>
            </a:r>
          </a:p>
        </p:txBody>
      </p:sp>
    </p:spTree>
    <p:extLst>
      <p:ext uri="{BB962C8B-B14F-4D97-AF65-F5344CB8AC3E}">
        <p14:creationId xmlns:p14="http://schemas.microsoft.com/office/powerpoint/2010/main" val="379220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365</TotalTime>
  <Words>549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SONNET 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29</dc:title>
  <dc:creator>Linda Lee</dc:creator>
  <cp:lastModifiedBy>Linda Lee</cp:lastModifiedBy>
  <cp:revision>19</cp:revision>
  <dcterms:created xsi:type="dcterms:W3CDTF">2018-02-25T06:58:05Z</dcterms:created>
  <dcterms:modified xsi:type="dcterms:W3CDTF">2018-02-27T12:02:08Z</dcterms:modified>
</cp:coreProperties>
</file>