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0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6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0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F41D-0DAA-3D4F-B61F-E2F277A859FF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3865-8C8A-6D4F-A34E-FA4E0E0E2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08316" y="18833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i="1" dirty="0" err="1" smtClean="0">
                <a:latin typeface="Cochin"/>
                <a:cs typeface="Cochin"/>
              </a:rPr>
              <a:t>Hedda</a:t>
            </a:r>
            <a:r>
              <a:rPr lang="en-US" sz="4000" i="1" dirty="0" smtClean="0">
                <a:latin typeface="Cochin"/>
                <a:cs typeface="Cochin"/>
              </a:rPr>
              <a:t> </a:t>
            </a:r>
            <a:r>
              <a:rPr lang="en-US" sz="4000" i="1" dirty="0" err="1" smtClean="0">
                <a:latin typeface="Cochin"/>
                <a:cs typeface="Cochin"/>
              </a:rPr>
              <a:t>Gabler</a:t>
            </a:r>
            <a:r>
              <a:rPr lang="en-US" sz="4000" dirty="0" smtClean="0">
                <a:latin typeface="Cochin"/>
                <a:cs typeface="Cochin"/>
              </a:rPr>
              <a:t>:</a:t>
            </a:r>
            <a:br>
              <a:rPr lang="en-US" sz="4000" dirty="0" smtClean="0">
                <a:latin typeface="Cochin"/>
                <a:cs typeface="Cochin"/>
              </a:rPr>
            </a:br>
            <a:r>
              <a:rPr lang="en-US" sz="4000" dirty="0" smtClean="0">
                <a:latin typeface="Cochin"/>
                <a:cs typeface="Cochin"/>
              </a:rPr>
              <a:t>Ibsen, Purposes, and Themes</a:t>
            </a:r>
            <a:endParaRPr lang="en-US" sz="4000" dirty="0">
              <a:latin typeface="Cochin"/>
              <a:cs typeface="Cochin"/>
            </a:endParaRPr>
          </a:p>
        </p:txBody>
      </p:sp>
      <p:pic>
        <p:nvPicPr>
          <p:cNvPr id="4" name="Picture 3" descr="Screen Shot 2017-11-03 at 3.0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09"/>
            <a:ext cx="9144000" cy="51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4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1944" y="1025950"/>
            <a:ext cx="37858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To give voice to the victims of a patriarchal society (namely women)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To start conversations </a:t>
            </a:r>
            <a:r>
              <a:rPr lang="mr-IN" sz="2500" dirty="0" smtClean="0">
                <a:latin typeface="Cochin"/>
                <a:cs typeface="Cochin"/>
              </a:rPr>
              <a:t>–</a:t>
            </a:r>
            <a:r>
              <a:rPr lang="en-US" sz="2500" dirty="0" smtClean="0">
                <a:latin typeface="Cochin"/>
                <a:cs typeface="Cochin"/>
              </a:rPr>
              <a:t> both social and internal </a:t>
            </a:r>
            <a:r>
              <a:rPr lang="mr-IN" sz="2500" dirty="0" smtClean="0">
                <a:latin typeface="Cochin"/>
                <a:cs typeface="Cochin"/>
              </a:rPr>
              <a:t>–</a:t>
            </a:r>
            <a:r>
              <a:rPr lang="en-US" sz="2500" dirty="0" smtClean="0">
                <a:latin typeface="Cochin"/>
                <a:cs typeface="Cochin"/>
              </a:rPr>
              <a:t> that gave his audience the chance to question social norms and imagine a better way to live</a:t>
            </a:r>
            <a:endParaRPr lang="en-US" sz="2500" dirty="0" smtClean="0">
              <a:solidFill>
                <a:schemeClr val="bg1">
                  <a:lumMod val="50000"/>
                </a:schemeClr>
              </a:solidFill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endParaRPr lang="en-US" sz="2500" b="1" dirty="0">
              <a:latin typeface="Cochin"/>
              <a:cs typeface="Cochin"/>
            </a:endParaRPr>
          </a:p>
        </p:txBody>
      </p:sp>
      <p:pic>
        <p:nvPicPr>
          <p:cNvPr id="2" name="Picture 1" descr="Screen Shot 2017-11-03 at 3.07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r="17729"/>
          <a:stretch/>
        </p:blipFill>
        <p:spPr>
          <a:xfrm>
            <a:off x="4347597" y="1381848"/>
            <a:ext cx="4445296" cy="5150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43" y="377795"/>
            <a:ext cx="84509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latin typeface="Cochin"/>
                <a:cs typeface="Cochin"/>
              </a:rPr>
              <a:t>Ibsen’s purpose in writing </a:t>
            </a:r>
            <a:r>
              <a:rPr lang="en-US" sz="3500" b="1" i="1" dirty="0" err="1" smtClean="0">
                <a:latin typeface="Cochin"/>
                <a:cs typeface="Cochin"/>
              </a:rPr>
              <a:t>Hedda</a:t>
            </a:r>
            <a:r>
              <a:rPr lang="en-US" sz="3500" b="1" i="1" dirty="0" smtClean="0">
                <a:latin typeface="Cochin"/>
                <a:cs typeface="Cochin"/>
              </a:rPr>
              <a:t> </a:t>
            </a:r>
            <a:r>
              <a:rPr lang="en-US" sz="3500" b="1" i="1" dirty="0" err="1" smtClean="0">
                <a:latin typeface="Cochin"/>
                <a:cs typeface="Cochin"/>
              </a:rPr>
              <a:t>Gabler</a:t>
            </a:r>
            <a:endParaRPr lang="en-US" sz="3500" i="1" dirty="0" smtClean="0">
              <a:latin typeface="Cochin"/>
              <a:cs typeface="Cochin"/>
            </a:endParaRPr>
          </a:p>
          <a:p>
            <a:endParaRPr lang="en-US" sz="1400" b="1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31518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84902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Cochin"/>
                <a:cs typeface="Cochin"/>
              </a:rPr>
              <a:t>Themes of </a:t>
            </a:r>
            <a:r>
              <a:rPr lang="en-US" sz="3500" b="1" i="1" dirty="0" err="1" smtClean="0">
                <a:latin typeface="Cochin"/>
                <a:cs typeface="Cochin"/>
              </a:rPr>
              <a:t>Hedda</a:t>
            </a:r>
            <a:r>
              <a:rPr lang="en-US" sz="3500" b="1" i="1" dirty="0" smtClean="0">
                <a:latin typeface="Cochin"/>
                <a:cs typeface="Cochin"/>
              </a:rPr>
              <a:t> </a:t>
            </a:r>
            <a:r>
              <a:rPr lang="en-US" sz="3500" b="1" i="1" dirty="0" err="1" smtClean="0">
                <a:latin typeface="Cochin"/>
                <a:cs typeface="Cochin"/>
              </a:rPr>
              <a:t>Gabler</a:t>
            </a:r>
            <a:endParaRPr lang="en-US" sz="2500" b="1" dirty="0">
              <a:solidFill>
                <a:schemeClr val="bg1">
                  <a:lumMod val="65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870" y="4184329"/>
            <a:ext cx="4576580" cy="228376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  <a:sym typeface="Wingdings"/>
              </a:rPr>
              <a:t>the obstruction of human potential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  <a:sym typeface="Wingdings"/>
              </a:rPr>
              <a:t>the oppression of gender norms / a patriarchal society</a:t>
            </a:r>
          </a:p>
        </p:txBody>
      </p:sp>
      <p:pic>
        <p:nvPicPr>
          <p:cNvPr id="5" name="Picture 4" descr="Screen Shot 2017-11-04 at 4.0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9" y="1098140"/>
            <a:ext cx="4140925" cy="3082242"/>
          </a:xfrm>
          <a:prstGeom prst="rect">
            <a:avLst/>
          </a:prstGeom>
        </p:spPr>
      </p:pic>
      <p:pic>
        <p:nvPicPr>
          <p:cNvPr id="6" name="Picture 5" descr="Screen Shot 2017-11-04 at 4.04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b="8659"/>
          <a:stretch/>
        </p:blipFill>
        <p:spPr>
          <a:xfrm>
            <a:off x="4420870" y="1098140"/>
            <a:ext cx="4576580" cy="30822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4940" y="4184329"/>
            <a:ext cx="4132534" cy="2283760"/>
          </a:xfrm>
          <a:prstGeom prst="rect">
            <a:avLst/>
          </a:prstGeom>
          <a:solidFill>
            <a:srgbClr val="FFF4AD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  <a:sym typeface="Wingdings"/>
              </a:rPr>
              <a:t>the quest for self realization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  <a:sym typeface="Wingdings"/>
              </a:rPr>
              <a:t>the search for control over one’s self and others</a:t>
            </a:r>
            <a:endParaRPr lang="en-US" sz="2500" dirty="0">
              <a:latin typeface="Cochin"/>
              <a:cs typeface="Cochi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0274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0" y="1021127"/>
            <a:ext cx="3882175" cy="4944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HK" sz="2800" dirty="0" smtClean="0">
                <a:latin typeface="Cochin"/>
                <a:cs typeface="Cochin"/>
              </a:rPr>
              <a:t>“</a:t>
            </a:r>
            <a:r>
              <a:rPr lang="en-HK" sz="2800" dirty="0">
                <a:latin typeface="Cochin"/>
                <a:cs typeface="Cochin"/>
              </a:rPr>
              <a:t>The effect of the play depends a great deal on making the spectator feel </a:t>
            </a:r>
            <a:r>
              <a:rPr lang="en-HK" sz="2700" b="1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as if he were actually </a:t>
            </a:r>
            <a:r>
              <a:rPr lang="en-HK" sz="27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sit-ting</a:t>
            </a:r>
            <a:r>
              <a:rPr lang="en-HK" sz="2700" b="1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, listening, and </a:t>
            </a:r>
            <a:r>
              <a:rPr lang="en-HK" sz="27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look-ing </a:t>
            </a:r>
            <a:r>
              <a:rPr lang="en-HK" sz="2700" b="1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at events </a:t>
            </a:r>
            <a:r>
              <a:rPr lang="en-HK" sz="27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happening </a:t>
            </a:r>
            <a:r>
              <a:rPr lang="en-HK" sz="2700" b="1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in real life</a:t>
            </a:r>
            <a:r>
              <a:rPr lang="en-HK" sz="2800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.</a:t>
            </a:r>
            <a:r>
              <a:rPr lang="en-HK" sz="2800" dirty="0">
                <a:latin typeface="Cochin"/>
                <a:cs typeface="Cochin"/>
              </a:rPr>
              <a:t>” </a:t>
            </a:r>
          </a:p>
          <a:p>
            <a:pPr marL="0" indent="0" algn="just">
              <a:buNone/>
            </a:pPr>
            <a:endParaRPr lang="en-HK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 descr="Screen Shot 2017-11-19 at 6.56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r="4552"/>
          <a:stretch/>
        </p:blipFill>
        <p:spPr>
          <a:xfrm>
            <a:off x="4480492" y="635082"/>
            <a:ext cx="4312406" cy="3212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155" y="4171570"/>
            <a:ext cx="8475383" cy="24622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ochin"/>
                <a:cs typeface="Cochin"/>
              </a:rPr>
              <a:t>Literature as a Mirror</a:t>
            </a:r>
          </a:p>
          <a:p>
            <a:pPr algn="just"/>
            <a:endParaRPr lang="en-HK" sz="1000" dirty="0" smtClean="0">
              <a:latin typeface="Cochin"/>
              <a:cs typeface="Cochin"/>
            </a:endParaRPr>
          </a:p>
          <a:p>
            <a:pPr algn="just"/>
            <a:r>
              <a:rPr lang="en-HK" sz="2800" dirty="0" smtClean="0">
                <a:latin typeface="Cochin"/>
                <a:cs typeface="Cochin"/>
              </a:rPr>
              <a:t>The play functions </a:t>
            </a:r>
            <a:r>
              <a:rPr lang="en-HK" sz="2800" dirty="0">
                <a:latin typeface="Cochin"/>
                <a:cs typeface="Cochin"/>
              </a:rPr>
              <a:t>as a </a:t>
            </a:r>
            <a:r>
              <a:rPr lang="en-HK" sz="2800" dirty="0" smtClean="0">
                <a:latin typeface="Cochin"/>
                <a:cs typeface="Cochin"/>
              </a:rPr>
              <a:t>mirror capturing </a:t>
            </a:r>
            <a:r>
              <a:rPr lang="en-HK" sz="2800" dirty="0">
                <a:latin typeface="Cochin"/>
                <a:cs typeface="Cochin"/>
              </a:rPr>
              <a:t>a </a:t>
            </a:r>
            <a:r>
              <a:rPr lang="en-HK" sz="2800" dirty="0" smtClean="0">
                <a:latin typeface="Cochin"/>
                <a:cs typeface="Cochin"/>
              </a:rPr>
              <a:t>situation that the reader/viewer is familiar with, thus allowing her to clearly see and examine the </a:t>
            </a:r>
            <a:r>
              <a:rPr lang="en-HK" sz="2800" dirty="0">
                <a:latin typeface="Cochin"/>
                <a:cs typeface="Cochin"/>
              </a:rPr>
              <a:t>social and cultural norms </a:t>
            </a:r>
            <a:r>
              <a:rPr lang="en-HK" sz="2800" dirty="0" smtClean="0">
                <a:latin typeface="Cochin"/>
                <a:cs typeface="Cochin"/>
              </a:rPr>
              <a:t>that surround her.</a:t>
            </a:r>
            <a:endParaRPr lang="en-US" sz="2800" dirty="0">
              <a:latin typeface="Cochin"/>
              <a:cs typeface="Cochin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4280" y="80585"/>
            <a:ext cx="6616336" cy="106094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ochin"/>
                <a:cs typeface="Cochin"/>
              </a:rPr>
              <a:t>Ibsen’s Comments on Literature:</a:t>
            </a:r>
            <a:endParaRPr lang="en-US" sz="3200" b="1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92909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65" y="1550114"/>
            <a:ext cx="3806050" cy="15538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HK" sz="2800" dirty="0">
                <a:latin typeface="Cochin"/>
                <a:cs typeface="Cochin"/>
              </a:rPr>
              <a:t>“The illusion I wished to produce was </a:t>
            </a:r>
            <a:r>
              <a:rPr lang="en-HK" sz="2800" b="1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that of reality</a:t>
            </a:r>
            <a:r>
              <a:rPr lang="en-HK" sz="2800" dirty="0">
                <a:latin typeface="Cochin"/>
                <a:cs typeface="Cochin"/>
              </a:rPr>
              <a:t>.” </a:t>
            </a:r>
            <a:endParaRPr lang="en-HK" sz="2800" dirty="0" smtClean="0">
              <a:latin typeface="Cochin"/>
              <a:cs typeface="Cochin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9339" y="283683"/>
            <a:ext cx="3988426" cy="12043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chin"/>
                <a:cs typeface="Cochin"/>
              </a:rPr>
              <a:t>Ibsen’s Comments on </a:t>
            </a:r>
            <a:br>
              <a:rPr lang="en-US" sz="3200" b="1" dirty="0" smtClean="0">
                <a:latin typeface="Cochin"/>
                <a:cs typeface="Cochin"/>
              </a:rPr>
            </a:br>
            <a:r>
              <a:rPr lang="en-US" sz="3200" b="1" dirty="0" smtClean="0">
                <a:latin typeface="Cochin"/>
                <a:cs typeface="Cochin"/>
              </a:rPr>
              <a:t>Literature:</a:t>
            </a:r>
            <a:endParaRPr lang="en-US" sz="3200" b="1" dirty="0">
              <a:latin typeface="Cochin"/>
              <a:cs typeface="Cochin"/>
            </a:endParaRPr>
          </a:p>
        </p:txBody>
      </p:sp>
      <p:pic>
        <p:nvPicPr>
          <p:cNvPr id="2" name="Picture 1" descr="Screen Shot 2017-11-19 at 8.32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3140"/>
          <a:stretch/>
        </p:blipFill>
        <p:spPr>
          <a:xfrm>
            <a:off x="4392707" y="537882"/>
            <a:ext cx="4288118" cy="4557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406" y="5222157"/>
            <a:ext cx="8200418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HK" sz="2800" dirty="0">
                <a:latin typeface="Cochin"/>
                <a:cs typeface="Cochin"/>
              </a:rPr>
              <a:t>a</a:t>
            </a:r>
            <a:r>
              <a:rPr lang="en-HK" sz="2800" dirty="0" smtClean="0">
                <a:latin typeface="Cochin"/>
                <a:cs typeface="Cochin"/>
              </a:rPr>
              <a:t>n unfamiliar world, thus allowing the reader/viewer to experience and learn from a new but equally real situation.</a:t>
            </a:r>
            <a:endParaRPr lang="en-US" sz="2800" dirty="0">
              <a:latin typeface="Cochin"/>
              <a:cs typeface="Coc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406" y="3218922"/>
            <a:ext cx="3806050" cy="20928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ochin"/>
                <a:cs typeface="Cochin"/>
              </a:rPr>
              <a:t>Literature as a Window</a:t>
            </a:r>
          </a:p>
          <a:p>
            <a:pPr algn="just"/>
            <a:endParaRPr lang="en-HK" sz="1000" dirty="0" smtClean="0">
              <a:latin typeface="Cochin"/>
              <a:cs typeface="Cochin"/>
            </a:endParaRPr>
          </a:p>
          <a:p>
            <a:pPr algn="just"/>
            <a:r>
              <a:rPr lang="en-HK" sz="2800" dirty="0" smtClean="0">
                <a:latin typeface="Cochin"/>
                <a:cs typeface="Cochin"/>
              </a:rPr>
              <a:t>The play functions </a:t>
            </a:r>
            <a:r>
              <a:rPr lang="en-HK" sz="2800" dirty="0">
                <a:latin typeface="Cochin"/>
                <a:cs typeface="Cochin"/>
              </a:rPr>
              <a:t>as a </a:t>
            </a:r>
            <a:r>
              <a:rPr lang="en-HK" sz="2800" dirty="0" smtClean="0">
                <a:latin typeface="Cochin"/>
                <a:cs typeface="Cochin"/>
              </a:rPr>
              <a:t>window that opens into </a:t>
            </a:r>
            <a:endParaRPr lang="en-US" sz="2800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402008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4" y="1419411"/>
            <a:ext cx="3882175" cy="10907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HK" sz="2900" dirty="0" smtClean="0">
                <a:latin typeface="Cochin"/>
                <a:cs typeface="Cochin"/>
              </a:rPr>
              <a:t>“My task has been the </a:t>
            </a:r>
            <a:r>
              <a:rPr lang="en-HK" sz="28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description of humanity</a:t>
            </a:r>
            <a:r>
              <a:rPr lang="en-HK" sz="2800" dirty="0" smtClean="0">
                <a:latin typeface="Cochin"/>
                <a:cs typeface="Cochin"/>
              </a:rPr>
              <a:t>.” </a:t>
            </a:r>
            <a:endParaRPr lang="en-HK" sz="2800" dirty="0">
              <a:latin typeface="Cochin"/>
              <a:cs typeface="Cochin"/>
            </a:endParaRPr>
          </a:p>
          <a:p>
            <a:pPr marL="0" indent="0" algn="just">
              <a:buNone/>
            </a:pPr>
            <a:endParaRPr lang="en-HK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82" y="104588"/>
            <a:ext cx="4002573" cy="143435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chin"/>
                <a:cs typeface="Cochin"/>
              </a:rPr>
              <a:t>Ibsen’s Comments on </a:t>
            </a:r>
            <a:br>
              <a:rPr lang="en-US" sz="3200" b="1" dirty="0" smtClean="0">
                <a:latin typeface="Cochin"/>
                <a:cs typeface="Cochin"/>
              </a:rPr>
            </a:br>
            <a:r>
              <a:rPr lang="en-US" sz="3200" b="1" dirty="0" smtClean="0">
                <a:latin typeface="Cochin"/>
                <a:cs typeface="Cochin"/>
              </a:rPr>
              <a:t>Literature</a:t>
            </a:r>
            <a:r>
              <a:rPr lang="en-US" sz="3200" b="1" dirty="0" smtClean="0">
                <a:latin typeface="Cochin"/>
                <a:cs typeface="Cochin"/>
              </a:rPr>
              <a:t>:</a:t>
            </a:r>
            <a:endParaRPr lang="en-US" sz="3200" b="1" dirty="0">
              <a:latin typeface="Cochin"/>
              <a:cs typeface="Cochin"/>
            </a:endParaRPr>
          </a:p>
        </p:txBody>
      </p:sp>
      <p:pic>
        <p:nvPicPr>
          <p:cNvPr id="2" name="Picture 1" descr="Screen Shot 2017-11-19 at 8.58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/>
          <a:stretch/>
        </p:blipFill>
        <p:spPr>
          <a:xfrm>
            <a:off x="4497294" y="393599"/>
            <a:ext cx="4198470" cy="419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888" y="4744039"/>
            <a:ext cx="8305875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HK" sz="2800" dirty="0">
                <a:latin typeface="Cochin"/>
                <a:cs typeface="Cochin"/>
              </a:rPr>
              <a:t>e</a:t>
            </a:r>
            <a:r>
              <a:rPr lang="en-HK" sz="2800" dirty="0" smtClean="0">
                <a:latin typeface="Cochin"/>
                <a:cs typeface="Cochin"/>
              </a:rPr>
              <a:t>vents and experiences that compose the essentials of human existence. As such, its content is universal </a:t>
            </a:r>
            <a:r>
              <a:rPr lang="en-HK" sz="2800" smtClean="0">
                <a:latin typeface="Cochin"/>
                <a:cs typeface="Cochin"/>
              </a:rPr>
              <a:t>and relevant </a:t>
            </a:r>
            <a:r>
              <a:rPr lang="en-HK" sz="2800" dirty="0" smtClean="0">
                <a:latin typeface="Cochin"/>
                <a:cs typeface="Cochin"/>
              </a:rPr>
              <a:t>to all readers/viewers regardless of time or place. </a:t>
            </a:r>
            <a:endParaRPr lang="en-US" sz="2800" dirty="0">
              <a:latin typeface="Cochin"/>
              <a:cs typeface="Coc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889" y="2701622"/>
            <a:ext cx="3806050" cy="21544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ochin"/>
                <a:cs typeface="Cochin"/>
              </a:rPr>
              <a:t>Literature as Exploration of the</a:t>
            </a:r>
          </a:p>
          <a:p>
            <a:pPr algn="ctr"/>
            <a:r>
              <a:rPr lang="en-US" sz="3200" b="1" u="sng" dirty="0" smtClean="0">
                <a:latin typeface="Cochin"/>
                <a:cs typeface="Cochin"/>
              </a:rPr>
              <a:t>Human Condition</a:t>
            </a:r>
          </a:p>
          <a:p>
            <a:pPr algn="just"/>
            <a:endParaRPr lang="en-HK" sz="1000" dirty="0" smtClean="0">
              <a:latin typeface="Cochin"/>
              <a:cs typeface="Cochin"/>
            </a:endParaRPr>
          </a:p>
          <a:p>
            <a:pPr algn="just"/>
            <a:r>
              <a:rPr lang="en-HK" sz="2800" dirty="0" smtClean="0">
                <a:latin typeface="Cochin"/>
                <a:cs typeface="Cochin"/>
              </a:rPr>
              <a:t>The play captures key </a:t>
            </a:r>
            <a:endParaRPr lang="en-US" sz="2800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40046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1-03 at 3.11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7452"/>
          <a:stretch/>
        </p:blipFill>
        <p:spPr>
          <a:xfrm>
            <a:off x="0" y="0"/>
            <a:ext cx="449414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5118" y="317557"/>
            <a:ext cx="42743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Cochin"/>
                <a:cs typeface="Cochin"/>
              </a:rPr>
              <a:t>Henrik</a:t>
            </a:r>
            <a:r>
              <a:rPr lang="en-US" sz="3500" b="1" dirty="0" smtClean="0">
                <a:latin typeface="Cochin"/>
                <a:cs typeface="Cochin"/>
              </a:rPr>
              <a:t> Ibsen</a:t>
            </a:r>
            <a:endParaRPr lang="en-US" sz="3500" dirty="0" smtClean="0">
              <a:latin typeface="Cochin"/>
              <a:cs typeface="Cochin"/>
            </a:endParaRPr>
          </a:p>
          <a:p>
            <a:endParaRPr lang="en-US" sz="1200" b="1" dirty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Born in Norway, 1828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Wrote dramas about con-temporary life in the late 19</a:t>
            </a:r>
            <a:r>
              <a:rPr lang="en-US" sz="2500" baseline="30000" dirty="0" smtClean="0">
                <a:latin typeface="Cochin"/>
                <a:cs typeface="Cochin"/>
              </a:rPr>
              <a:t>th</a:t>
            </a:r>
            <a:r>
              <a:rPr lang="en-US" sz="2500" dirty="0" smtClean="0">
                <a:latin typeface="Cochin"/>
                <a:cs typeface="Cochin"/>
              </a:rPr>
              <a:t> century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Focused on uncomfortable topics that people in polite society shied away from talking about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Met Emilie </a:t>
            </a:r>
            <a:r>
              <a:rPr lang="en-US" sz="2500" dirty="0" err="1" smtClean="0">
                <a:latin typeface="Cochin"/>
                <a:cs typeface="Cochin"/>
              </a:rPr>
              <a:t>Bardach</a:t>
            </a:r>
            <a:r>
              <a:rPr lang="en-US" sz="2500" dirty="0">
                <a:latin typeface="Cochin"/>
                <a:cs typeface="Cochin"/>
              </a:rPr>
              <a:t> </a:t>
            </a:r>
            <a:r>
              <a:rPr lang="en-US" sz="2500" dirty="0" smtClean="0">
                <a:latin typeface="Cochin"/>
                <a:cs typeface="Cochin"/>
              </a:rPr>
              <a:t>in 1889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Cochin"/>
                <a:cs typeface="Cochin"/>
              </a:rPr>
              <a:t>(see p. xxiii)</a:t>
            </a:r>
          </a:p>
          <a:p>
            <a:pPr marL="342900" indent="-342900">
              <a:buFont typeface="Wingdings" charset="2"/>
              <a:buChar char="§"/>
            </a:pPr>
            <a:endParaRPr lang="en-US" sz="2500" b="1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14601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1-03 at 3.24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9433"/>
          <a:stretch/>
        </p:blipFill>
        <p:spPr>
          <a:xfrm>
            <a:off x="5129188" y="274638"/>
            <a:ext cx="3761405" cy="6369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974" y="274638"/>
            <a:ext cx="476281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Cochin"/>
                <a:cs typeface="Cochin"/>
              </a:rPr>
              <a:t>Emilie </a:t>
            </a:r>
            <a:r>
              <a:rPr lang="en-US" sz="3500" b="1" dirty="0" err="1" smtClean="0">
                <a:latin typeface="Cochin"/>
                <a:cs typeface="Cochin"/>
              </a:rPr>
              <a:t>Bardach</a:t>
            </a:r>
            <a:endParaRPr lang="en-US" sz="3500" b="1" dirty="0" smtClean="0">
              <a:latin typeface="Cochin"/>
              <a:cs typeface="Cochin"/>
            </a:endParaRPr>
          </a:p>
          <a:p>
            <a:endParaRPr lang="en-US" sz="1200" dirty="0" smtClean="0">
              <a:latin typeface="Cochin"/>
              <a:cs typeface="Cochin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500" dirty="0" smtClean="0">
                <a:latin typeface="Cochin"/>
                <a:cs typeface="Cochin"/>
              </a:rPr>
              <a:t>A debutante, 18 years old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500" dirty="0" smtClean="0">
                <a:latin typeface="Cochin"/>
                <a:cs typeface="Cochin"/>
              </a:rPr>
              <a:t>Young, bored, and spoiled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500" dirty="0" smtClean="0">
                <a:latin typeface="Cochin"/>
                <a:cs typeface="Cochin"/>
              </a:rPr>
              <a:t>Lacked purpose in life, which made her destructive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500" dirty="0" smtClean="0">
                <a:latin typeface="Cochin"/>
                <a:cs typeface="Cochin"/>
              </a:rPr>
              <a:t>A predator who enjoyed </a:t>
            </a:r>
            <a:r>
              <a:rPr lang="en-US" sz="2500" dirty="0" err="1" smtClean="0">
                <a:latin typeface="Cochin"/>
                <a:cs typeface="Cochin"/>
              </a:rPr>
              <a:t>caus-ing</a:t>
            </a:r>
            <a:r>
              <a:rPr lang="en-US" sz="2500" dirty="0" smtClean="0">
                <a:latin typeface="Cochin"/>
                <a:cs typeface="Cochin"/>
              </a:rPr>
              <a:t> emotional havoc and cap-</a:t>
            </a:r>
            <a:r>
              <a:rPr lang="en-US" sz="2500" dirty="0" err="1" smtClean="0">
                <a:latin typeface="Cochin"/>
                <a:cs typeface="Cochin"/>
              </a:rPr>
              <a:t>turing</a:t>
            </a:r>
            <a:r>
              <a:rPr lang="en-US" sz="2500" dirty="0" smtClean="0">
                <a:latin typeface="Cochin"/>
                <a:cs typeface="Cochin"/>
              </a:rPr>
              <a:t> other women’s husbands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500" dirty="0" smtClean="0">
                <a:latin typeface="Cochin"/>
                <a:cs typeface="Cochin"/>
              </a:rPr>
              <a:t>Had a flirtatious relationship with Ibsen, 61, for six months</a:t>
            </a:r>
          </a:p>
          <a:p>
            <a:endParaRPr lang="en-US" sz="1000" dirty="0" smtClean="0">
              <a:latin typeface="Cochin"/>
              <a:cs typeface="Cochin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500" dirty="0" smtClean="0">
                <a:latin typeface="Cochin"/>
                <a:cs typeface="Cochin"/>
              </a:rPr>
              <a:t>Ibsen cut off correspondence in February 1890 for the sake of self-preservation</a:t>
            </a:r>
          </a:p>
          <a:p>
            <a:pPr marL="457200" indent="-457200">
              <a:buFont typeface="Wingdings" charset="2"/>
              <a:buChar char="v"/>
            </a:pPr>
            <a:endParaRPr lang="en-US" sz="2500" dirty="0" smtClean="0">
              <a:latin typeface="Cochin"/>
              <a:cs typeface="Coc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9188" y="5640279"/>
            <a:ext cx="3761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Emilie </a:t>
            </a:r>
            <a:r>
              <a:rPr lang="en-US" dirty="0" err="1" smtClean="0">
                <a:solidFill>
                  <a:schemeClr val="accent2"/>
                </a:solidFill>
                <a:latin typeface="Lucida Handwriting"/>
                <a:cs typeface="Lucida Handwriting"/>
              </a:rPr>
              <a:t>Bardach</a:t>
            </a:r>
            <a:endParaRPr lang="en-US" dirty="0" smtClean="0">
              <a:solidFill>
                <a:schemeClr val="accent2"/>
              </a:solidFill>
              <a:latin typeface="Lucida Handwriting"/>
              <a:cs typeface="Lucida Handwriting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=</a:t>
            </a:r>
          </a:p>
          <a:p>
            <a:pPr algn="r"/>
            <a:r>
              <a:rPr lang="en-US" dirty="0" err="1" smtClean="0">
                <a:solidFill>
                  <a:schemeClr val="accent2"/>
                </a:solidFill>
                <a:latin typeface="Lucida Handwriting"/>
                <a:cs typeface="Lucida Handwriting"/>
              </a:rPr>
              <a:t>Hedda</a:t>
            </a:r>
            <a:r>
              <a:rPr lang="en-US" dirty="0" smtClean="0">
                <a:solidFill>
                  <a:schemeClr val="accent2"/>
                </a:solidFill>
                <a:latin typeface="Lucida Handwriting"/>
                <a:cs typeface="Lucida Handwriting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Lucida Handwriting"/>
                <a:cs typeface="Lucida Handwriting"/>
              </a:rPr>
              <a:t>Gabler</a:t>
            </a:r>
            <a:endParaRPr lang="en-US" dirty="0">
              <a:solidFill>
                <a:schemeClr val="accent2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49598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024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 smtClean="0">
                <a:latin typeface="Cochin"/>
                <a:cs typeface="Cochin"/>
              </a:rPr>
              <a:t>More context: Aristocracy </a:t>
            </a:r>
            <a:r>
              <a:rPr lang="en-US" sz="2500" b="1" dirty="0" smtClean="0">
                <a:solidFill>
                  <a:schemeClr val="bg1">
                    <a:lumMod val="65000"/>
                  </a:schemeClr>
                </a:solidFill>
                <a:latin typeface="Cochin"/>
                <a:cs typeface="Cochin"/>
              </a:rPr>
              <a:t>(p. xxvii)</a:t>
            </a:r>
            <a:endParaRPr lang="en-US" sz="2500" b="1" dirty="0">
              <a:solidFill>
                <a:schemeClr val="bg1">
                  <a:lumMod val="65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6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Norway’s aristocracy formally abolished in 1821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Military families = aristocracy; continued as privileged elite until end of 1800s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Only 11 generals left in Norwegian army by 1890s, when General </a:t>
            </a:r>
            <a:r>
              <a:rPr lang="en-US" sz="2500" dirty="0" err="1" smtClean="0">
                <a:latin typeface="Cochin"/>
                <a:cs typeface="Cochin"/>
              </a:rPr>
              <a:t>Gabler</a:t>
            </a:r>
            <a:r>
              <a:rPr lang="en-US" sz="2500" dirty="0" smtClean="0">
                <a:latin typeface="Cochin"/>
                <a:cs typeface="Cochin"/>
              </a:rPr>
              <a:t> retired</a:t>
            </a:r>
          </a:p>
        </p:txBody>
      </p:sp>
    </p:spTree>
    <p:extLst>
      <p:ext uri="{BB962C8B-B14F-4D97-AF65-F5344CB8AC3E}">
        <p14:creationId xmlns:p14="http://schemas.microsoft.com/office/powerpoint/2010/main" val="307170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024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 smtClean="0">
                <a:latin typeface="Cochin"/>
                <a:cs typeface="Cochin"/>
              </a:rPr>
              <a:t>More context: Aristocracy </a:t>
            </a:r>
            <a:r>
              <a:rPr lang="en-US" sz="2500" b="1" dirty="0" smtClean="0">
                <a:solidFill>
                  <a:schemeClr val="bg1">
                    <a:lumMod val="65000"/>
                  </a:schemeClr>
                </a:solidFill>
                <a:latin typeface="Cochin"/>
                <a:cs typeface="Cochin"/>
              </a:rPr>
              <a:t>(p. xxvii)</a:t>
            </a:r>
            <a:endParaRPr lang="en-US" sz="2500" b="1" dirty="0">
              <a:solidFill>
                <a:schemeClr val="bg1">
                  <a:lumMod val="65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62"/>
            <a:ext cx="8229600" cy="531276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Norway’s aristocracy formally abolished in 1821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Military families = aristocracy; continued as privileged elite until end of 1800s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Only 11 generals left in Norwegian army by 1890s, when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General 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Gabler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 retired</a:t>
            </a:r>
          </a:p>
          <a:p>
            <a:pPr marL="0" indent="0">
              <a:buNone/>
            </a:pPr>
            <a:endParaRPr lang="en-US" sz="1000" b="1" dirty="0" smtClean="0">
              <a:solidFill>
                <a:schemeClr val="accent2">
                  <a:lumMod val="75000"/>
                </a:schemeClr>
              </a:solidFill>
              <a:latin typeface="Cochin"/>
              <a:cs typeface="Cochin"/>
            </a:endParaRPr>
          </a:p>
          <a:p>
            <a:pPr marL="0" indent="0">
              <a:buNone/>
            </a:pPr>
            <a:endParaRPr lang="en-US" sz="1000" b="1" dirty="0">
              <a:solidFill>
                <a:schemeClr val="accent2">
                  <a:lumMod val="75000"/>
                </a:schemeClr>
              </a:solidFill>
              <a:latin typeface="Cochin"/>
              <a:cs typeface="Cochin"/>
            </a:endParaRPr>
          </a:p>
          <a:p>
            <a:pPr marL="0" indent="0">
              <a:buNone/>
            </a:pP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    Afterwards, 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Hedda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:</a:t>
            </a:r>
            <a:endParaRPr lang="en-US" sz="1500" b="1" dirty="0" smtClean="0">
              <a:solidFill>
                <a:schemeClr val="accent2">
                  <a:lumMod val="75000"/>
                </a:schemeClr>
              </a:solidFill>
              <a:latin typeface="Cochin"/>
              <a:cs typeface="Cochin"/>
            </a:endParaRPr>
          </a:p>
          <a:p>
            <a:pPr>
              <a:buFont typeface="Wingdings" charset="2"/>
              <a:buChar char="§"/>
            </a:pP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f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alls from high society into the bourgeois class</a:t>
            </a:r>
          </a:p>
          <a:p>
            <a:pPr>
              <a:buFont typeface="Wingdings" charset="2"/>
              <a:buChar char="§"/>
            </a:pP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m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arries a bourgeois academic, enters the safe but boring life of middle-class domesticity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Cochin"/>
                <a:cs typeface="Cochin"/>
              </a:rPr>
              <a:t>suffers from social embarrassment and exclusion</a:t>
            </a:r>
            <a:endParaRPr lang="en-US" sz="2500" b="1" dirty="0" smtClean="0">
              <a:solidFill>
                <a:schemeClr val="accent2">
                  <a:lumMod val="75000"/>
                </a:schemeClr>
              </a:solidFill>
              <a:latin typeface="Cochin"/>
              <a:cs typeface="Cochi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597042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8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04 at 12.2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9363"/>
            <a:ext cx="3948294" cy="49622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024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 smtClean="0">
                <a:latin typeface="Cochin"/>
                <a:cs typeface="Cochin"/>
              </a:rPr>
              <a:t>More context: Title of Professor </a:t>
            </a:r>
            <a:r>
              <a:rPr lang="en-US" sz="2500" b="1" dirty="0" smtClean="0">
                <a:solidFill>
                  <a:schemeClr val="bg1">
                    <a:lumMod val="65000"/>
                  </a:schemeClr>
                </a:solidFill>
                <a:latin typeface="Cochin"/>
                <a:cs typeface="Cochin"/>
              </a:rPr>
              <a:t>(p. xxviii)</a:t>
            </a:r>
            <a:endParaRPr lang="en-US" sz="2500" b="1" dirty="0">
              <a:solidFill>
                <a:schemeClr val="bg1">
                  <a:lumMod val="65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91845" y="1389322"/>
            <a:ext cx="4094955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Professors had </a:t>
            </a:r>
            <a:r>
              <a:rPr lang="en-US" sz="2500" dirty="0" err="1" smtClean="0">
                <a:latin typeface="Cochin"/>
                <a:cs typeface="Cochin"/>
              </a:rPr>
              <a:t>considera</a:t>
            </a:r>
            <a:r>
              <a:rPr lang="en-US" sz="2500" dirty="0" smtClean="0">
                <a:latin typeface="Cochin"/>
                <a:cs typeface="Cochin"/>
              </a:rPr>
              <a:t>- </a:t>
            </a:r>
            <a:r>
              <a:rPr lang="en-US" sz="2500" dirty="0" err="1" smtClean="0">
                <a:latin typeface="Cochin"/>
                <a:cs typeface="Cochin"/>
              </a:rPr>
              <a:t>ble</a:t>
            </a:r>
            <a:r>
              <a:rPr lang="en-US" sz="2500" dirty="0" smtClean="0">
                <a:latin typeface="Cochin"/>
                <a:cs typeface="Cochin"/>
              </a:rPr>
              <a:t> prestige and stable income in 1890s Norway</a:t>
            </a:r>
          </a:p>
          <a:p>
            <a:pPr marL="0" indent="0">
              <a:buNone/>
            </a:pPr>
            <a:endParaRPr lang="en-US" sz="2500" dirty="0" smtClean="0">
              <a:latin typeface="Cochin"/>
              <a:cs typeface="Cochin"/>
            </a:endParaRPr>
          </a:p>
          <a:p>
            <a:pPr>
              <a:buFont typeface="Wingdings" charset="2"/>
              <a:buChar char="§"/>
            </a:pPr>
            <a:r>
              <a:rPr lang="en-US" sz="2500" dirty="0" err="1" smtClean="0">
                <a:latin typeface="Cochin"/>
                <a:cs typeface="Cochin"/>
              </a:rPr>
              <a:t>Tesman’s</a:t>
            </a:r>
            <a:r>
              <a:rPr lang="en-US" sz="2500" dirty="0" smtClean="0">
                <a:latin typeface="Cochin"/>
                <a:cs typeface="Cochin"/>
              </a:rPr>
              <a:t> position can give </a:t>
            </a:r>
            <a:r>
              <a:rPr lang="en-US" sz="2500" dirty="0" err="1" smtClean="0">
                <a:latin typeface="Cochin"/>
                <a:cs typeface="Cochin"/>
              </a:rPr>
              <a:t>Hedda</a:t>
            </a:r>
            <a:r>
              <a:rPr lang="en-US" sz="2500" dirty="0" smtClean="0">
                <a:latin typeface="Cochin"/>
                <a:cs typeface="Cochin"/>
              </a:rPr>
              <a:t> financial security and some social standing</a:t>
            </a:r>
          </a:p>
          <a:p>
            <a:pPr marL="0" indent="0">
              <a:buNone/>
            </a:pPr>
            <a:endParaRPr lang="en-US" sz="2500" dirty="0" smtClean="0">
              <a:latin typeface="Cochin"/>
              <a:cs typeface="Cochin"/>
            </a:endParaRPr>
          </a:p>
          <a:p>
            <a:pPr>
              <a:buFont typeface="Wingdings" charset="2"/>
              <a:buChar char="§"/>
            </a:pPr>
            <a:r>
              <a:rPr lang="en-US" sz="2500" dirty="0" err="1" smtClean="0">
                <a:latin typeface="Cochin"/>
                <a:cs typeface="Cochin"/>
              </a:rPr>
              <a:t>Tesman</a:t>
            </a:r>
            <a:r>
              <a:rPr lang="en-US" sz="2500" dirty="0" smtClean="0">
                <a:latin typeface="Cochin"/>
                <a:cs typeface="Cochin"/>
              </a:rPr>
              <a:t> is the solution to </a:t>
            </a:r>
            <a:r>
              <a:rPr lang="en-US" sz="2500" dirty="0" err="1" smtClean="0">
                <a:latin typeface="Cochin"/>
                <a:cs typeface="Cochin"/>
              </a:rPr>
              <a:t>Hedda’s</a:t>
            </a:r>
            <a:r>
              <a:rPr lang="en-US" sz="2500" dirty="0" smtClean="0">
                <a:latin typeface="Cochin"/>
                <a:cs typeface="Cochin"/>
              </a:rPr>
              <a:t>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171569"/>
            <a:ext cx="394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Handwriting"/>
                <a:cs typeface="Lucida Handwriting"/>
              </a:rPr>
              <a:t>Dr. George </a:t>
            </a:r>
            <a:r>
              <a:rPr lang="en-US" sz="2000" dirty="0" err="1" smtClean="0">
                <a:latin typeface="Lucida Handwriting"/>
                <a:cs typeface="Lucida Handwriting"/>
              </a:rPr>
              <a:t>Tesman</a:t>
            </a:r>
            <a:endParaRPr lang="en-US" sz="2000" dirty="0"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93366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84902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Cochin"/>
                <a:cs typeface="Cochin"/>
              </a:rPr>
              <a:t>More context: Women in 1890s Norway</a:t>
            </a:r>
            <a:endParaRPr lang="en-US" sz="2500" b="1" dirty="0">
              <a:solidFill>
                <a:schemeClr val="bg1">
                  <a:lumMod val="65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116" y="4059812"/>
            <a:ext cx="7206327" cy="228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Cochin"/>
                <a:cs typeface="Cochin"/>
                <a:sym typeface="Wingdings"/>
              </a:rPr>
              <a:t>F</a:t>
            </a:r>
            <a:r>
              <a:rPr lang="en-US" sz="2500" dirty="0" smtClean="0">
                <a:latin typeface="Cochin"/>
                <a:cs typeface="Cochin"/>
                <a:sym typeface="Wingdings"/>
              </a:rPr>
              <a:t>rom Ibsen’s notes: </a:t>
            </a:r>
          </a:p>
          <a:p>
            <a:pPr marL="0" indent="0" algn="just">
              <a:buNone/>
            </a:pPr>
            <a:r>
              <a:rPr lang="en-US" sz="2500" dirty="0" smtClean="0">
                <a:latin typeface="Cochin"/>
                <a:cs typeface="Cochin"/>
                <a:sym typeface="Wingdings"/>
              </a:rPr>
              <a:t>“A woman cannot be herself in contemporary society; it is an exclusively male society with laws drafted by men, and with counsel and judges who judge feminine conduct from the male point of view.”</a:t>
            </a:r>
          </a:p>
          <a:p>
            <a:pPr marL="0" indent="0">
              <a:buNone/>
            </a:pPr>
            <a:endParaRPr lang="en-US" sz="2500" dirty="0" smtClean="0">
              <a:latin typeface="Cochin"/>
              <a:cs typeface="Cochin"/>
            </a:endParaRPr>
          </a:p>
        </p:txBody>
      </p:sp>
      <p:pic>
        <p:nvPicPr>
          <p:cNvPr id="4" name="Picture 3" descr="Screen Shot 2017-11-04 at 12.48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3"/>
          <a:stretch/>
        </p:blipFill>
        <p:spPr>
          <a:xfrm>
            <a:off x="746361" y="1045914"/>
            <a:ext cx="7631314" cy="2968137"/>
          </a:xfrm>
          <a:prstGeom prst="rect">
            <a:avLst/>
          </a:prstGeom>
        </p:spPr>
      </p:pic>
      <p:pic>
        <p:nvPicPr>
          <p:cNvPr id="5" name="Picture 4" descr="Screen Shot 2017-11-04 at 12.48.10 PM.png"/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324"/>
          <a:stretch/>
        </p:blipFill>
        <p:spPr>
          <a:xfrm>
            <a:off x="746361" y="4014051"/>
            <a:ext cx="7631314" cy="27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4"/>
            <a:ext cx="8229600" cy="84902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Cochin"/>
                <a:cs typeface="Cochin"/>
              </a:rPr>
              <a:t>More context: Women in 1890s Norway</a:t>
            </a:r>
            <a:endParaRPr lang="en-US" sz="2500" b="1" dirty="0">
              <a:solidFill>
                <a:schemeClr val="bg1">
                  <a:lumMod val="65000"/>
                </a:schemeClr>
              </a:solidFill>
              <a:latin typeface="Cochin"/>
              <a:cs typeface="Coch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61" y="4059812"/>
            <a:ext cx="7631313" cy="228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i="1" dirty="0" err="1" smtClean="0">
                <a:latin typeface="Cochin"/>
                <a:cs typeface="Cochin"/>
                <a:sym typeface="Wingdings"/>
              </a:rPr>
              <a:t>Hedda</a:t>
            </a:r>
            <a:r>
              <a:rPr lang="en-US" sz="2500" i="1" dirty="0" smtClean="0">
                <a:latin typeface="Cochin"/>
                <a:cs typeface="Cochin"/>
                <a:sym typeface="Wingdings"/>
              </a:rPr>
              <a:t> </a:t>
            </a:r>
            <a:r>
              <a:rPr lang="en-US" sz="2500" i="1" dirty="0" err="1" smtClean="0">
                <a:latin typeface="Cochin"/>
                <a:cs typeface="Cochin"/>
                <a:sym typeface="Wingdings"/>
              </a:rPr>
              <a:t>Gabler</a:t>
            </a:r>
            <a:r>
              <a:rPr lang="en-US" sz="2500" i="1" dirty="0" smtClean="0">
                <a:latin typeface="Cochin"/>
                <a:cs typeface="Cochin"/>
                <a:sym typeface="Wingdings"/>
              </a:rPr>
              <a:t> </a:t>
            </a:r>
            <a:r>
              <a:rPr lang="en-US" sz="2500" dirty="0" smtClean="0">
                <a:latin typeface="Cochin"/>
                <a:cs typeface="Cochin"/>
                <a:sym typeface="Wingdings"/>
              </a:rPr>
              <a:t>is a play about:</a:t>
            </a:r>
          </a:p>
          <a:p>
            <a:pPr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  <a:sym typeface="Wingdings"/>
              </a:rPr>
              <a:t>social conditioning and social expectations interfering with human potential</a:t>
            </a:r>
          </a:p>
          <a:p>
            <a:pPr>
              <a:buFont typeface="Wingdings" charset="2"/>
              <a:buChar char="§"/>
            </a:pPr>
            <a:r>
              <a:rPr lang="en-US" sz="2500" dirty="0">
                <a:latin typeface="Cochin"/>
                <a:cs typeface="Cochin"/>
                <a:sym typeface="Wingdings"/>
              </a:rPr>
              <a:t>t</a:t>
            </a:r>
            <a:r>
              <a:rPr lang="en-US" sz="2500" dirty="0" smtClean="0">
                <a:latin typeface="Cochin"/>
                <a:cs typeface="Cochin"/>
                <a:sym typeface="Wingdings"/>
              </a:rPr>
              <a:t>he dynamics of human relationships, especially what we do to one another</a:t>
            </a:r>
          </a:p>
          <a:p>
            <a:pPr marL="0" indent="0">
              <a:buNone/>
            </a:pPr>
            <a:endParaRPr lang="en-US" sz="2500" dirty="0" smtClean="0">
              <a:latin typeface="Cochin"/>
              <a:cs typeface="Cochin"/>
            </a:endParaRPr>
          </a:p>
        </p:txBody>
      </p:sp>
      <p:pic>
        <p:nvPicPr>
          <p:cNvPr id="4" name="Picture 3" descr="Screen Shot 2017-11-04 at 12.48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3"/>
          <a:stretch/>
        </p:blipFill>
        <p:spPr>
          <a:xfrm>
            <a:off x="746361" y="1045914"/>
            <a:ext cx="7631314" cy="29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4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1944" y="1025950"/>
            <a:ext cx="37858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To expose the flaws of the society in which he and his audience lived (1890s Norway)</a:t>
            </a:r>
          </a:p>
          <a:p>
            <a:endParaRPr lang="en-US" sz="2500" dirty="0" smtClean="0"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500" dirty="0" smtClean="0">
                <a:latin typeface="Cochin"/>
                <a:cs typeface="Cochin"/>
              </a:rPr>
              <a:t>To push his audience to recognize the gender norms and social expect-</a:t>
            </a:r>
            <a:r>
              <a:rPr lang="en-US" sz="2500" dirty="0" err="1" smtClean="0">
                <a:latin typeface="Cochin"/>
                <a:cs typeface="Cochin"/>
              </a:rPr>
              <a:t>ations</a:t>
            </a:r>
            <a:r>
              <a:rPr lang="en-US" sz="2500" dirty="0" smtClean="0">
                <a:latin typeface="Cochin"/>
                <a:cs typeface="Cochin"/>
              </a:rPr>
              <a:t> that oppressed women</a:t>
            </a:r>
          </a:p>
          <a:p>
            <a:pPr marL="342900" indent="-342900">
              <a:buFont typeface="Wingdings" charset="2"/>
              <a:buChar char="§"/>
            </a:pPr>
            <a:endParaRPr lang="en-US" sz="2500" dirty="0" smtClean="0">
              <a:solidFill>
                <a:schemeClr val="bg1">
                  <a:lumMod val="50000"/>
                </a:schemeClr>
              </a:solidFill>
              <a:latin typeface="Cochin"/>
              <a:cs typeface="Cochin"/>
            </a:endParaRPr>
          </a:p>
          <a:p>
            <a:pPr marL="342900" indent="-342900">
              <a:buFont typeface="Wingdings" charset="2"/>
              <a:buChar char="§"/>
            </a:pPr>
            <a:endParaRPr lang="en-US" sz="2500" b="1" dirty="0">
              <a:latin typeface="Cochin"/>
              <a:cs typeface="Cochin"/>
            </a:endParaRPr>
          </a:p>
        </p:txBody>
      </p:sp>
      <p:pic>
        <p:nvPicPr>
          <p:cNvPr id="2" name="Picture 1" descr="Screen Shot 2017-11-03 at 3.07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r="17729"/>
          <a:stretch/>
        </p:blipFill>
        <p:spPr>
          <a:xfrm>
            <a:off x="4347597" y="1381848"/>
            <a:ext cx="4445296" cy="5150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43" y="377795"/>
            <a:ext cx="84509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latin typeface="Cochin"/>
                <a:cs typeface="Cochin"/>
              </a:rPr>
              <a:t>Ibsen’s purpose in writing </a:t>
            </a:r>
            <a:r>
              <a:rPr lang="en-US" sz="3500" b="1" i="1" dirty="0" err="1" smtClean="0">
                <a:latin typeface="Cochin"/>
                <a:cs typeface="Cochin"/>
              </a:rPr>
              <a:t>Hedda</a:t>
            </a:r>
            <a:r>
              <a:rPr lang="en-US" sz="3500" b="1" i="1" dirty="0" smtClean="0">
                <a:latin typeface="Cochin"/>
                <a:cs typeface="Cochin"/>
              </a:rPr>
              <a:t> </a:t>
            </a:r>
            <a:r>
              <a:rPr lang="en-US" sz="3500" b="1" i="1" dirty="0" err="1" smtClean="0">
                <a:latin typeface="Cochin"/>
                <a:cs typeface="Cochin"/>
              </a:rPr>
              <a:t>Gabler</a:t>
            </a:r>
            <a:endParaRPr lang="en-US" sz="3500" i="1" dirty="0" smtClean="0">
              <a:latin typeface="Cochin"/>
              <a:cs typeface="Cochin"/>
            </a:endParaRPr>
          </a:p>
          <a:p>
            <a:endParaRPr lang="en-US" sz="1400" b="1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70767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675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Hedda Gabler: Ibsen, Purposes, and Themes</vt:lpstr>
      <vt:lpstr>PowerPoint Presentation</vt:lpstr>
      <vt:lpstr>PowerPoint Presentation</vt:lpstr>
      <vt:lpstr>More context: Aristocracy (p. xxvii)</vt:lpstr>
      <vt:lpstr>More context: Aristocracy (p. xxvii)</vt:lpstr>
      <vt:lpstr>More context: Title of Professor (p. xxviii)</vt:lpstr>
      <vt:lpstr>More context: Women in 1890s Norway</vt:lpstr>
      <vt:lpstr>More context: Women in 1890s Norway</vt:lpstr>
      <vt:lpstr>PowerPoint Presentation</vt:lpstr>
      <vt:lpstr>PowerPoint Presentation</vt:lpstr>
      <vt:lpstr>Themes of Hedda Gabler</vt:lpstr>
      <vt:lpstr>Ibsen’s Comments on Literature:</vt:lpstr>
      <vt:lpstr>Ibsen’s Comments on  Literature:</vt:lpstr>
      <vt:lpstr>Ibsen’s Comments on  Literature: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Hedda Gabler: Ibsen, Themes, and Purposes</dc:title>
  <dc:creator>Linda Lee</dc:creator>
  <cp:lastModifiedBy>Linda Lee</cp:lastModifiedBy>
  <cp:revision>29</cp:revision>
  <dcterms:created xsi:type="dcterms:W3CDTF">2017-11-03T07:08:08Z</dcterms:created>
  <dcterms:modified xsi:type="dcterms:W3CDTF">2017-11-20T02:09:43Z</dcterms:modified>
</cp:coreProperties>
</file>