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BDE"/>
    <a:srgbClr val="9DDFCE"/>
    <a:srgbClr val="FFDF47"/>
    <a:srgbClr val="E68FB7"/>
    <a:srgbClr val="FED080"/>
    <a:srgbClr val="C1939C"/>
    <a:srgbClr val="FF7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0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8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0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A996-C1A6-474D-B028-8897C89859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F9B0A-1430-AD46-B581-A996F45D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93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latin typeface="Abadi MT Condensed Light"/>
                <a:cs typeface="Abadi MT Condensed Light"/>
              </a:rPr>
              <a:t>A Streetcar Named Desire</a:t>
            </a:r>
            <a:endParaRPr lang="en-US" i="1" dirty="0">
              <a:latin typeface="Abadi MT Condensed Light"/>
              <a:cs typeface="Abadi MT Condensed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2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8F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4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Pay attention to: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err="1" smtClean="0">
                <a:latin typeface="Abadi MT Condensed Light"/>
                <a:cs typeface="Abadi MT Condensed Light"/>
              </a:rPr>
              <a:t>Shep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Huntleigh</a:t>
            </a:r>
            <a:endParaRPr lang="en-US" sz="2700" dirty="0" smtClean="0">
              <a:latin typeface="Abadi MT Condensed Light"/>
              <a:cs typeface="Abadi MT Condensed Light"/>
            </a:endParaRP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Blanche’s disdain for Stanley vs. Stella’s “brutal desire” for Stanley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t</a:t>
            </a:r>
            <a:r>
              <a:rPr lang="en-US" sz="2700" dirty="0" smtClean="0">
                <a:latin typeface="Abadi MT Condensed Light"/>
                <a:cs typeface="Abadi MT Condensed Light"/>
              </a:rPr>
              <a:t>he growing gap between Blanche and Stella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613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466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5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Let’s re-read: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p</a:t>
            </a:r>
            <a:r>
              <a:rPr lang="en-US" sz="2700" dirty="0" smtClean="0">
                <a:latin typeface="Abadi MT Condensed Light"/>
                <a:cs typeface="Abadi MT Condensed Light"/>
              </a:rPr>
              <a:t>. 44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Stanley gets closer to the truth about Blanche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p</a:t>
            </a:r>
            <a:r>
              <a:rPr lang="en-US" sz="2700" dirty="0" smtClean="0">
                <a:latin typeface="Abadi MT Condensed Light"/>
                <a:cs typeface="Abadi MT Condensed Light"/>
              </a:rPr>
              <a:t>. 45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Blanche’s admission of vulnerability and pretense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p</a:t>
            </a:r>
            <a:r>
              <a:rPr lang="en-US" sz="2700" dirty="0" smtClean="0">
                <a:latin typeface="Abadi MT Condensed Light"/>
                <a:cs typeface="Abadi MT Condensed Light"/>
              </a:rPr>
              <a:t>. 46-7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Blanche’s struggle between illusion and reality</a:t>
            </a:r>
          </a:p>
          <a:p>
            <a:pPr marL="285750" indent="-285750">
              <a:buFont typeface="Wingdings" charset="2"/>
              <a:buChar char="§"/>
            </a:pPr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p. 48-9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Blanche’s “brutal desire” for a young man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608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6</a:t>
            </a:r>
          </a:p>
          <a:p>
            <a:endParaRPr lang="en-US" sz="10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Let’s re-read p. 56-57</a:t>
            </a:r>
          </a:p>
        </p:txBody>
      </p:sp>
    </p:spTree>
    <p:extLst>
      <p:ext uri="{BB962C8B-B14F-4D97-AF65-F5344CB8AC3E}">
        <p14:creationId xmlns:p14="http://schemas.microsoft.com/office/powerpoint/2010/main" val="109312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6</a:t>
            </a:r>
          </a:p>
          <a:p>
            <a:endParaRPr lang="en-US" sz="10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Let’s re-read p. 56-57:</a:t>
            </a:r>
          </a:p>
          <a:p>
            <a:endParaRPr lang="en-US" sz="1000" dirty="0">
              <a:latin typeface="Abadi MT Condensed Light"/>
              <a:cs typeface="Abadi MT Condensed Light"/>
            </a:endParaRPr>
          </a:p>
          <a:p>
            <a:pPr marL="285750" indent="-285750" algn="just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Blanche: He was just a </a:t>
            </a:r>
            <a:r>
              <a:rPr lang="en-US" sz="3000" b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boy</a:t>
            </a:r>
            <a:r>
              <a:rPr lang="en-US" sz="2700" dirty="0" smtClean="0">
                <a:latin typeface="Abadi MT Condensed Light"/>
                <a:cs typeface="Abadi MT Condensed Light"/>
              </a:rPr>
              <a:t>, just a boy . . . </a:t>
            </a:r>
            <a:r>
              <a:rPr lang="en-US" sz="3000" b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I loved him unendurably </a:t>
            </a:r>
            <a:r>
              <a:rPr lang="en-US" sz="2700" dirty="0" smtClean="0">
                <a:latin typeface="Abadi MT Condensed Light"/>
                <a:cs typeface="Abadi MT Condensed Light"/>
              </a:rPr>
              <a:t>(56)</a:t>
            </a:r>
          </a:p>
          <a:p>
            <a:pPr algn="just"/>
            <a:endParaRPr lang="en-US" sz="2500" dirty="0" smtClean="0">
              <a:latin typeface="Abadi MT Condensed Light"/>
              <a:cs typeface="Abadi MT Condensed Light"/>
            </a:endParaRPr>
          </a:p>
          <a:p>
            <a:pPr marL="285750" indent="-285750" algn="just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Blanche: . . . The boy I had married broke away from me and ran out of the casino. A few moments later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  <a:r>
              <a:rPr lang="en-US" sz="3000" b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a sho</a:t>
            </a:r>
            <a:r>
              <a:rPr lang="en-US" sz="3000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t! </a:t>
            </a:r>
            <a:r>
              <a:rPr lang="en-US" sz="2700" dirty="0" smtClean="0">
                <a:latin typeface="Abadi MT Condensed Light"/>
                <a:cs typeface="Abadi MT Condensed Light"/>
              </a:rPr>
              <a:t>. . . It was because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on the dance-floor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unable to stop myself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I’d suddenly said</a:t>
            </a:r>
            <a:r>
              <a:rPr lang="en-US" sz="2700" dirty="0">
                <a:latin typeface="Abadi MT Condensed Light"/>
                <a:cs typeface="Abadi MT Condensed Light"/>
              </a:rPr>
              <a:t>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“</a:t>
            </a:r>
            <a:r>
              <a:rPr lang="en-US" sz="3000" b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I know! I know! You disgust me</a:t>
            </a:r>
            <a:r>
              <a:rPr lang="en-US" sz="2700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 . . .</a:t>
            </a:r>
            <a:r>
              <a:rPr lang="en-US" sz="2700" dirty="0" smtClean="0">
                <a:latin typeface="Abadi MT Condensed Light"/>
                <a:cs typeface="Abadi MT Condensed Light"/>
              </a:rPr>
              <a:t>” (57)</a:t>
            </a:r>
          </a:p>
          <a:p>
            <a:pPr algn="just"/>
            <a:endParaRPr lang="en-US" sz="2500" dirty="0">
              <a:latin typeface="Abadi MT Condensed Light"/>
              <a:cs typeface="Abadi MT Condensed Light"/>
            </a:endParaRPr>
          </a:p>
          <a:p>
            <a:pPr marL="285750" indent="-285750" algn="just"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Polka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music sounds . . . The </a:t>
            </a:r>
            <a:r>
              <a:rPr lang="en-US" sz="3000" b="1" i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Polka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stops abruptly . . . Then the </a:t>
            </a:r>
            <a:r>
              <a:rPr lang="en-US" sz="3000" b="1" i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Polka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resumes . . . The </a:t>
            </a:r>
            <a:r>
              <a:rPr lang="en-US" sz="3000" b="1" i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Polka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music increases . . . The </a:t>
            </a:r>
            <a:r>
              <a:rPr lang="en-US" sz="3000" b="1" i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Polka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tune fades out</a:t>
            </a:r>
            <a:r>
              <a:rPr lang="en-US" sz="2700" dirty="0" smtClean="0">
                <a:latin typeface="Abadi MT Condensed Light"/>
                <a:cs typeface="Abadi MT Condensed Light"/>
              </a:rPr>
              <a:t> (57)</a:t>
            </a:r>
            <a:endParaRPr lang="en-US" sz="2700" i="1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140596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16" y="500574"/>
            <a:ext cx="7918419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Abadi MT Condensed Light"/>
                <a:cs typeface="Abadi MT Condensed Light"/>
              </a:rPr>
              <a:t>How is Blanche “dying” in these scenes? Who is killing her?</a:t>
            </a:r>
          </a:p>
          <a:p>
            <a:endParaRPr lang="en-US" sz="2700" b="1" u="sng" dirty="0">
              <a:latin typeface="Abadi MT Condensed Light"/>
              <a:cs typeface="Abadi MT Condensed Light"/>
            </a:endParaRPr>
          </a:p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</a:t>
            </a:r>
            <a:r>
              <a:rPr lang="en-US" sz="2700" b="1" u="sng" dirty="0">
                <a:latin typeface="Abadi MT Condensed Light"/>
                <a:cs typeface="Abadi MT Condensed Light"/>
              </a:rPr>
              <a:t>7</a:t>
            </a:r>
            <a:endParaRPr lang="en-US" sz="2700" b="1" u="sng" dirty="0" smtClean="0">
              <a:latin typeface="Abadi MT Condensed Light"/>
              <a:cs typeface="Abadi MT Condensed Light"/>
            </a:endParaRPr>
          </a:p>
          <a:p>
            <a:endParaRPr lang="en-US" sz="10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Let’s re-read: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p</a:t>
            </a:r>
            <a:r>
              <a:rPr lang="en-US" sz="2700" dirty="0" smtClean="0">
                <a:latin typeface="Abadi MT Condensed Light"/>
                <a:cs typeface="Abadi MT Condensed Light"/>
              </a:rPr>
              <a:t>. 63</a:t>
            </a:r>
          </a:p>
          <a:p>
            <a:pPr marL="457200" indent="-457200">
              <a:buFont typeface="Wingdings" charset="2"/>
              <a:buChar char="§"/>
            </a:pPr>
            <a:endParaRPr lang="en-US" sz="2700" dirty="0">
              <a:latin typeface="Abadi MT Condensed Light"/>
              <a:cs typeface="Abadi MT Condensed Light"/>
            </a:endParaRPr>
          </a:p>
          <a:p>
            <a:pPr marL="457200" indent="-457200">
              <a:buFont typeface="Wingdings" charset="2"/>
              <a:buChar char="§"/>
            </a:pPr>
            <a:endParaRPr lang="en-US" sz="2700" dirty="0" smtClean="0">
              <a:latin typeface="Abadi MT Condensed Light"/>
              <a:cs typeface="Abadi MT Condensed Light"/>
            </a:endParaRPr>
          </a:p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8</a:t>
            </a:r>
          </a:p>
          <a:p>
            <a:endParaRPr lang="en-US" sz="1000" dirty="0" smtClean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Let’s re-read: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p. 67-9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16948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9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75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Mitch rises and follows her purposefully. The polka music fades away. He places his hands on her waist and tries to turn her about.</a:t>
            </a:r>
          </a:p>
          <a:p>
            <a:pPr algn="just"/>
            <a:endParaRPr lang="en-US" sz="2000" b="1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</a:t>
            </a:r>
            <a:r>
              <a:rPr lang="en-US" sz="2700" b="1" dirty="0" smtClean="0">
                <a:latin typeface="Abadi MT Condensed Light"/>
                <a:cs typeface="Abadi MT Condensed Light"/>
              </a:rPr>
              <a:t> </a:t>
            </a:r>
            <a:r>
              <a:rPr lang="en-US" sz="2700" dirty="0" smtClean="0">
                <a:latin typeface="Abadi MT Condensed Light"/>
                <a:cs typeface="Abadi MT Condensed Light"/>
              </a:rPr>
              <a:t>What do you want?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Mitch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[fumbling to embrace her]</a:t>
            </a:r>
            <a:r>
              <a:rPr lang="en-US" sz="2700" dirty="0" smtClean="0">
                <a:latin typeface="Abadi MT Condensed Light"/>
                <a:cs typeface="Abadi MT Condensed Light"/>
              </a:rPr>
              <a:t>: What I been missing all summer.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Then marry me, Mitch!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Mitch</a:t>
            </a:r>
            <a:r>
              <a:rPr lang="en-US" sz="2700" dirty="0" smtClean="0">
                <a:latin typeface="Abadi MT Condensed Light"/>
                <a:cs typeface="Abadi MT Condensed Light"/>
              </a:rPr>
              <a:t>: 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  <a:latin typeface="Abadi MT Condensed Light"/>
                <a:cs typeface="Abadi MT Condensed Light"/>
              </a:rPr>
              <a:t>I don’t think I want to marry you any more.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No?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Mitch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[dropping hands from her waist]</a:t>
            </a:r>
            <a:r>
              <a:rPr lang="en-US" sz="2700" dirty="0" smtClean="0">
                <a:latin typeface="Abadi MT Condensed Light"/>
                <a:cs typeface="Abadi MT Condensed Light"/>
              </a:rPr>
              <a:t>: 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  <a:latin typeface="Abadi MT Condensed Light"/>
                <a:cs typeface="Abadi MT Condensed Light"/>
              </a:rPr>
              <a:t>You’re not clean enough</a:t>
            </a:r>
            <a:r>
              <a:rPr lang="en-US" sz="2700" dirty="0" smtClean="0">
                <a:latin typeface="Abadi MT Condensed Light"/>
                <a:cs typeface="Abadi MT Condensed Light"/>
              </a:rPr>
              <a:t> to bring in the house with my mother.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884" y="5209558"/>
            <a:ext cx="821423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atin typeface="Abadi MT Condensed Light"/>
                <a:cs typeface="Abadi MT Condensed Light"/>
              </a:rPr>
              <a:t>P</a:t>
            </a:r>
            <a:r>
              <a:rPr lang="en-US" sz="2700" dirty="0" smtClean="0">
                <a:latin typeface="Abadi MT Condensed Light"/>
                <a:cs typeface="Abadi MT Condensed Light"/>
              </a:rPr>
              <a:t>eople abandon Blanche when they see through her pretense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</a:p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so lying has become her form of protection and survival.</a:t>
            </a:r>
          </a:p>
        </p:txBody>
      </p:sp>
    </p:spTree>
    <p:extLst>
      <p:ext uri="{BB962C8B-B14F-4D97-AF65-F5344CB8AC3E}">
        <p14:creationId xmlns:p14="http://schemas.microsoft.com/office/powerpoint/2010/main" val="386593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24138"/>
            <a:ext cx="8366632" cy="6309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10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75-6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mr-IN" sz="2700" i="1" dirty="0" smtClean="0">
                <a:latin typeface="Abadi MT Condensed Light"/>
                <a:cs typeface="Abadi MT Condensed Light"/>
              </a:rPr>
              <a:t>…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she has decked herself out in a somewhat </a:t>
            </a:r>
            <a:r>
              <a:rPr lang="en-US" sz="2700" b="1" i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soiled and crumpled white satin evening gown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and a pair of </a:t>
            </a:r>
            <a:r>
              <a:rPr lang="en-US" sz="2700" b="1" i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scuffed silver slippers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. . . </a:t>
            </a:r>
            <a:r>
              <a:rPr lang="en-US" sz="2700" i="1" dirty="0">
                <a:latin typeface="Abadi MT Condensed Light"/>
                <a:cs typeface="Abadi MT Condensed Light"/>
              </a:rPr>
              <a:t>m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urmuring excitedly as if to a group of spectral admirers.</a:t>
            </a:r>
          </a:p>
          <a:p>
            <a:pPr algn="just"/>
            <a:endParaRPr lang="en-US" sz="2700" i="1" dirty="0">
              <a:latin typeface="Abadi MT Condensed Light"/>
              <a:cs typeface="Abadi MT Condensed Light"/>
            </a:endParaRPr>
          </a:p>
          <a:p>
            <a:pPr algn="just"/>
            <a:endParaRPr lang="en-US" sz="2700" i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3500" i="1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Tremblingly she lifts the hand mirror for a closer inspection. She catches her breath and </a:t>
            </a:r>
            <a:r>
              <a:rPr lang="en-US" sz="2700" b="1" i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slams the mirror face down with such violence that the glass cracks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She moans a little and attempts to rise. </a:t>
            </a:r>
          </a:p>
          <a:p>
            <a:pPr algn="just"/>
            <a:endParaRPr lang="en-US" sz="2700" i="1" dirty="0">
              <a:latin typeface="Abadi MT Condensed Light"/>
              <a:cs typeface="Abadi MT Condensed Light"/>
            </a:endParaRPr>
          </a:p>
          <a:p>
            <a:pPr algn="just"/>
            <a:endParaRPr lang="en-US" sz="2700" i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3500" i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STANLEY appears around the corner of the building.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002" y="2202146"/>
            <a:ext cx="821423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Abadi MT Condensed Light"/>
                <a:cs typeface="Abadi MT Condensed Light"/>
              </a:rPr>
              <a:t>The pretense is over; we see the truth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that Blanche is a broken and  destitute woman.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002" y="4787116"/>
            <a:ext cx="821423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700" dirty="0" smtClean="0">
                <a:latin typeface="Abadi MT Condensed Light"/>
                <a:cs typeface="Abadi MT Condensed Light"/>
              </a:rPr>
              <a:t>She can’t accept what she sees; she rejects the truth.</a:t>
            </a:r>
          </a:p>
          <a:p>
            <a:pPr marL="514350" indent="-514350">
              <a:buAutoNum type="arabicPeriod"/>
            </a:pPr>
            <a:r>
              <a:rPr lang="en-US" sz="2700" dirty="0" smtClean="0">
                <a:latin typeface="Abadi MT Condensed Light"/>
                <a:cs typeface="Abadi MT Condensed Light"/>
              </a:rPr>
              <a:t>Bad luck is coming.</a:t>
            </a:r>
          </a:p>
        </p:txBody>
      </p:sp>
    </p:spTree>
    <p:extLst>
      <p:ext uri="{BB962C8B-B14F-4D97-AF65-F5344CB8AC3E}">
        <p14:creationId xmlns:p14="http://schemas.microsoft.com/office/powerpoint/2010/main" val="336257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366" y="224138"/>
            <a:ext cx="83666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10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76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I received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a telegram </a:t>
            </a:r>
            <a:r>
              <a:rPr lang="en-US" sz="2700" dirty="0" smtClean="0">
                <a:latin typeface="Abadi MT Condensed Light"/>
                <a:cs typeface="Abadi MT Condensed Light"/>
              </a:rPr>
              <a:t>from an old admirer of mine . . .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An invitation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 A cruise of the Caribbean on a yacht! . . . An old beau of mine . . .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Mr. </a:t>
            </a:r>
            <a:r>
              <a:rPr lang="en-US" sz="2700" b="1" dirty="0" err="1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Shep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 </a:t>
            </a:r>
            <a:r>
              <a:rPr lang="en-US" sz="2700" b="1" dirty="0" err="1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Huntleigh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 The problem is clothes. I tore into my trunk to see what I have that’s suitable for the tropics!</a:t>
            </a:r>
          </a:p>
          <a:p>
            <a:pPr algn="just"/>
            <a:endParaRPr lang="en-US" sz="2700" dirty="0">
              <a:latin typeface="Abadi MT Condensed Light"/>
              <a:cs typeface="Abadi MT Condensed Light"/>
            </a:endParaRPr>
          </a:p>
          <a:p>
            <a:pPr algn="just"/>
            <a:endParaRPr lang="en-US" sz="2700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3500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: And come up with that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gorgeous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diamond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tiara?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This old relic! Ha-ha!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It’s only rhinestones</a:t>
            </a:r>
            <a:r>
              <a:rPr lang="en-US" sz="2700" dirty="0" smtClean="0">
                <a:latin typeface="Abadi MT Condensed Light"/>
                <a:cs typeface="Abadi MT Condensed Light"/>
              </a:rPr>
              <a:t>.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: Gosh. I thought it was Tiffany diamonds. 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[He unbuttons his shirt.]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002" y="2605551"/>
            <a:ext cx="821423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Blanche sinks deeper into her fantasy world, seeking protection from the cruelty of the real world.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002" y="5590808"/>
            <a:ext cx="821423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The problem is: her fantasy world is immaterial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it cannot protect her.</a:t>
            </a:r>
          </a:p>
        </p:txBody>
      </p:sp>
    </p:spTree>
    <p:extLst>
      <p:ext uri="{BB962C8B-B14F-4D97-AF65-F5344CB8AC3E}">
        <p14:creationId xmlns:p14="http://schemas.microsoft.com/office/powerpoint/2010/main" val="323911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366" y="224138"/>
            <a:ext cx="8366632" cy="5232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10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78-9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: As a matter of fact there wasn’t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no wire </a:t>
            </a:r>
            <a:r>
              <a:rPr lang="en-US" sz="2700" dirty="0" smtClean="0">
                <a:latin typeface="Abadi MT Condensed Light"/>
                <a:cs typeface="Abadi MT Condensed Light"/>
              </a:rPr>
              <a:t>at all!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</a:t>
            </a:r>
            <a:r>
              <a:rPr lang="en-US" sz="2700" dirty="0">
                <a:latin typeface="Abadi MT Condensed Light"/>
                <a:cs typeface="Abadi MT Condensed Light"/>
              </a:rPr>
              <a:t> </a:t>
            </a:r>
            <a:r>
              <a:rPr lang="en-US" sz="2700" b="1" dirty="0" smtClean="0">
                <a:latin typeface="Abadi MT Condensed Light"/>
                <a:cs typeface="Abadi MT Condensed Light"/>
              </a:rPr>
              <a:t>Oh, oh!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: There isn’t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no millionaire</a:t>
            </a:r>
            <a:r>
              <a:rPr lang="en-US" sz="2700" dirty="0" smtClean="0">
                <a:latin typeface="Abadi MT Condensed Light"/>
                <a:cs typeface="Abadi MT Condensed Light"/>
              </a:rPr>
              <a:t>! And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Mitch didn’t come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back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</a:t>
            </a: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Oh!</a:t>
            </a: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: There isn’t a goddam thing but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imagination</a:t>
            </a:r>
            <a:r>
              <a:rPr lang="en-US" sz="2700" dirty="0" smtClean="0">
                <a:latin typeface="Abadi MT Condensed Light"/>
                <a:cs typeface="Abadi MT Condensed Light"/>
              </a:rPr>
              <a:t>!</a:t>
            </a:r>
            <a:endParaRPr lang="en-US" sz="27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Oh!</a:t>
            </a: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Stanley</a:t>
            </a:r>
            <a:r>
              <a:rPr lang="en-US" sz="2700" dirty="0">
                <a:latin typeface="Abadi MT Condensed Light"/>
                <a:cs typeface="Abadi MT Condensed Light"/>
              </a:rPr>
              <a:t>: </a:t>
            </a:r>
            <a:r>
              <a:rPr lang="en-US" sz="2700" dirty="0" smtClean="0">
                <a:latin typeface="Abadi MT Condensed Light"/>
                <a:cs typeface="Abadi MT Condensed Light"/>
              </a:rPr>
              <a:t>And </a:t>
            </a:r>
            <a:r>
              <a:rPr lang="en-US" sz="28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lies</a:t>
            </a:r>
            <a:r>
              <a:rPr lang="en-US" sz="2700" dirty="0" smtClean="0">
                <a:latin typeface="Abadi MT Condensed Light"/>
                <a:cs typeface="Abadi MT Condensed Light"/>
              </a:rPr>
              <a:t> and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conceit</a:t>
            </a:r>
            <a:r>
              <a:rPr lang="en-US" sz="2700" dirty="0" smtClean="0">
                <a:latin typeface="Abadi MT Condensed Light"/>
                <a:cs typeface="Abadi MT Condensed Light"/>
              </a:rPr>
              <a:t> and </a:t>
            </a:r>
            <a:r>
              <a:rPr lang="en-US" sz="2700" b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tricks!</a:t>
            </a:r>
            <a:endParaRPr lang="en-US" sz="2700" b="1" dirty="0">
              <a:solidFill>
                <a:srgbClr val="E46C0A"/>
              </a:solidFill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Oh!</a:t>
            </a: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Stanley</a:t>
            </a:r>
            <a:r>
              <a:rPr lang="en-US" sz="2700" dirty="0">
                <a:latin typeface="Abadi MT Condensed Light"/>
                <a:cs typeface="Abadi MT Condensed Light"/>
              </a:rPr>
              <a:t>: </a:t>
            </a:r>
            <a:r>
              <a:rPr lang="en-US" sz="2700" dirty="0" smtClean="0">
                <a:latin typeface="Abadi MT Condensed Light"/>
                <a:cs typeface="Abadi MT Condensed Light"/>
              </a:rPr>
              <a:t>And look at yourself! Take a look at yourself in that worn-out Mardi Gras outfit . . . What queen do you think you are!</a:t>
            </a:r>
            <a:endParaRPr lang="en-US" sz="27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Oh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God . . . 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002" y="5725277"/>
            <a:ext cx="8214232" cy="5078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Stanley kills the illusions that Blanche uses to protect herself. </a:t>
            </a:r>
          </a:p>
        </p:txBody>
      </p:sp>
      <p:pic>
        <p:nvPicPr>
          <p:cNvPr id="2" name="Picture 1" descr="Screen Shot 2018-02-08 at 12.53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9"/>
          <a:stretch/>
        </p:blipFill>
        <p:spPr>
          <a:xfrm rot="21016364" flipH="1">
            <a:off x="6711686" y="764479"/>
            <a:ext cx="2044397" cy="517667"/>
          </a:xfrm>
          <a:prstGeom prst="rect">
            <a:avLst/>
          </a:prstGeom>
        </p:spPr>
      </p:pic>
      <p:pic>
        <p:nvPicPr>
          <p:cNvPr id="3" name="Picture 2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2523672" y="1181134"/>
            <a:ext cx="328658" cy="540000"/>
          </a:xfrm>
          <a:prstGeom prst="rect">
            <a:avLst/>
          </a:prstGeom>
        </p:spPr>
      </p:pic>
      <p:pic>
        <p:nvPicPr>
          <p:cNvPr id="6" name="Picture 5" descr="Screen Shot 2018-02-08 at 12.53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9"/>
          <a:stretch/>
        </p:blipFill>
        <p:spPr>
          <a:xfrm rot="2386782" flipH="1">
            <a:off x="7512506" y="1787497"/>
            <a:ext cx="2044397" cy="517667"/>
          </a:xfrm>
          <a:prstGeom prst="rect">
            <a:avLst/>
          </a:prstGeom>
        </p:spPr>
      </p:pic>
      <p:pic>
        <p:nvPicPr>
          <p:cNvPr id="8" name="Picture 7" descr="Screen Shot 2018-02-08 at 12.53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9"/>
          <a:stretch/>
        </p:blipFill>
        <p:spPr>
          <a:xfrm rot="6306167" flipH="1">
            <a:off x="5854685" y="2769586"/>
            <a:ext cx="2044397" cy="517667"/>
          </a:xfrm>
          <a:prstGeom prst="rect">
            <a:avLst/>
          </a:prstGeom>
        </p:spPr>
      </p:pic>
      <p:pic>
        <p:nvPicPr>
          <p:cNvPr id="9" name="Picture 8" descr="Screen Shot 2018-02-08 at 12.53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9"/>
          <a:stretch/>
        </p:blipFill>
        <p:spPr>
          <a:xfrm flipV="1">
            <a:off x="4210209" y="3669086"/>
            <a:ext cx="2044397" cy="517667"/>
          </a:xfrm>
          <a:prstGeom prst="rect">
            <a:avLst/>
          </a:prstGeom>
        </p:spPr>
      </p:pic>
      <p:pic>
        <p:nvPicPr>
          <p:cNvPr id="10" name="Picture 9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2106114" y="2008927"/>
            <a:ext cx="372480" cy="612000"/>
          </a:xfrm>
          <a:prstGeom prst="rect">
            <a:avLst/>
          </a:prstGeom>
        </p:spPr>
      </p:pic>
      <p:pic>
        <p:nvPicPr>
          <p:cNvPr id="11" name="Picture 10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2078085" y="2810261"/>
            <a:ext cx="416301" cy="684000"/>
          </a:xfrm>
          <a:prstGeom prst="rect">
            <a:avLst/>
          </a:prstGeom>
        </p:spPr>
      </p:pic>
      <p:pic>
        <p:nvPicPr>
          <p:cNvPr id="12" name="Picture 11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2094880" y="3595853"/>
            <a:ext cx="460121" cy="755999"/>
          </a:xfrm>
          <a:prstGeom prst="rect">
            <a:avLst/>
          </a:prstGeom>
        </p:spPr>
      </p:pic>
      <p:pic>
        <p:nvPicPr>
          <p:cNvPr id="13" name="Picture 12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3248660" y="4877234"/>
            <a:ext cx="438211" cy="720000"/>
          </a:xfrm>
          <a:prstGeom prst="rect">
            <a:avLst/>
          </a:prstGeom>
        </p:spPr>
      </p:pic>
      <p:pic>
        <p:nvPicPr>
          <p:cNvPr id="14" name="Picture 13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4100473" y="4877235"/>
            <a:ext cx="438211" cy="720000"/>
          </a:xfrm>
          <a:prstGeom prst="rect">
            <a:avLst/>
          </a:prstGeom>
        </p:spPr>
      </p:pic>
      <p:pic>
        <p:nvPicPr>
          <p:cNvPr id="15" name="Picture 14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4967062" y="4877234"/>
            <a:ext cx="438211" cy="720000"/>
          </a:xfrm>
          <a:prstGeom prst="rect">
            <a:avLst/>
          </a:prstGeom>
        </p:spPr>
      </p:pic>
      <p:pic>
        <p:nvPicPr>
          <p:cNvPr id="16" name="Picture 15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5781550" y="4877234"/>
            <a:ext cx="438211" cy="720000"/>
          </a:xfrm>
          <a:prstGeom prst="rect">
            <a:avLst/>
          </a:prstGeom>
        </p:spPr>
      </p:pic>
      <p:pic>
        <p:nvPicPr>
          <p:cNvPr id="17" name="Picture 16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6610592" y="4877234"/>
            <a:ext cx="438211" cy="720000"/>
          </a:xfrm>
          <a:prstGeom prst="rect">
            <a:avLst/>
          </a:prstGeom>
        </p:spPr>
      </p:pic>
      <p:pic>
        <p:nvPicPr>
          <p:cNvPr id="18" name="Picture 17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7429421" y="4877234"/>
            <a:ext cx="438211" cy="720000"/>
          </a:xfrm>
          <a:prstGeom prst="rect">
            <a:avLst/>
          </a:prstGeom>
        </p:spPr>
      </p:pic>
      <p:pic>
        <p:nvPicPr>
          <p:cNvPr id="19" name="Picture 18" descr="Screen Shot 2018-02-08 at 12.56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5"/>
          <a:stretch/>
        </p:blipFill>
        <p:spPr>
          <a:xfrm rot="5400000">
            <a:off x="8254122" y="4877236"/>
            <a:ext cx="43821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2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10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78-9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i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Lurid reflections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appear on the walls around BLANCHE. The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shadows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are of a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grotesque and menacing form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She catches her breath, </a:t>
            </a:r>
            <a:r>
              <a:rPr lang="en-US" sz="2700" b="1" i="1" dirty="0" smtClean="0">
                <a:solidFill>
                  <a:schemeClr val="accent6">
                    <a:lumMod val="75000"/>
                  </a:schemeClr>
                </a:solidFill>
                <a:latin typeface="Abadi MT Condensed Light"/>
                <a:cs typeface="Abadi MT Condensed Light"/>
              </a:rPr>
              <a:t>crosses to the phone and jiggles the hook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STANLEY goes into the bathroom and closes the door. </a:t>
            </a: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. . . </a:t>
            </a: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She sets the phone down and crosses wearily into the kitchen. </a:t>
            </a: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The night is filled with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inhuman voices like cries in a jungle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</a:t>
            </a: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The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shadows and reflections move sinuously as flames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along the wall spaces. </a:t>
            </a: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Through the back wall of the rooms, which have become transparent, can be seen the sidewalk. A prostitute has rolled a drunkard. He pursues her along the walk, overtakes her and </a:t>
            </a:r>
            <a:r>
              <a:rPr lang="en-US" sz="2700" b="1" i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there is a struggle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A policeman’s whistle breaks it up. The figures disappear. </a:t>
            </a:r>
            <a:endParaRPr lang="en-US" sz="2700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227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466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1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Pay attention to: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The tension between Blanche and Stella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Blanche’s disapproval of Stella’s life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Blanche’s tendency to lie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Blanche’s vanity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19490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10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81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</a:t>
            </a:r>
            <a:r>
              <a:rPr lang="en-US" sz="2700" dirty="0" smtClean="0">
                <a:latin typeface="Abadi MT Condensed Light"/>
                <a:cs typeface="Abadi MT Condensed Light"/>
              </a:rPr>
              <a:t>: Stay back! Don’t you come towards me another step or I’ll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</a:p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. . . 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: Tiger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tiger! Drop the bottle-top! </a:t>
            </a:r>
          </a:p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Drop it! 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  <a:latin typeface="Abadi MT Condensed Light"/>
                <a:cs typeface="Abadi MT Condensed Light"/>
              </a:rPr>
              <a:t>We’ve had this date with each other</a:t>
            </a:r>
          </a:p>
          <a:p>
            <a:pPr algn="just"/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  <a:latin typeface="Abadi MT Condensed Light"/>
                <a:cs typeface="Abadi MT Condensed Light"/>
              </a:rPr>
              <a:t>from the beginning</a:t>
            </a:r>
            <a:r>
              <a:rPr lang="en-US" sz="2700" dirty="0" smtClean="0">
                <a:latin typeface="Abadi MT Condensed Light"/>
                <a:cs typeface="Abadi MT Condensed Light"/>
              </a:rPr>
              <a:t>.</a:t>
            </a:r>
          </a:p>
          <a:p>
            <a:pPr algn="just"/>
            <a:endParaRPr lang="en-US" sz="2000" i="1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She moans. The bottle-top falls. She sinks to her knees. </a:t>
            </a:r>
            <a:r>
              <a:rPr lang="en-US" sz="2700" b="1" i="1" dirty="0" smtClean="0">
                <a:solidFill>
                  <a:srgbClr val="E46C0A"/>
                </a:solidFill>
                <a:latin typeface="Abadi MT Condensed Light"/>
                <a:cs typeface="Abadi MT Condensed Light"/>
              </a:rPr>
              <a:t>He picks up her inert figure and carries her to the bed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The hot trumpet and drums from the Four Deuces sound loudly.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002" y="4592502"/>
            <a:ext cx="8214232" cy="5078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Is this the victory of “new America” over “old America”?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3407" y="1646171"/>
            <a:ext cx="2709385" cy="13388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Has Blanche’s human nature led to this destiny?</a:t>
            </a:r>
          </a:p>
        </p:txBody>
      </p:sp>
    </p:spTree>
    <p:extLst>
      <p:ext uri="{BB962C8B-B14F-4D97-AF65-F5344CB8AC3E}">
        <p14:creationId xmlns:p14="http://schemas.microsoft.com/office/powerpoint/2010/main" val="344700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11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83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Stella: </a:t>
            </a:r>
            <a:r>
              <a:rPr lang="en-US" sz="2700" dirty="0" smtClean="0">
                <a:latin typeface="Abadi MT Condensed Light"/>
                <a:cs typeface="Abadi MT Condensed Light"/>
              </a:rPr>
              <a:t>I don’t know if I did the right thing.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Eunice: </a:t>
            </a:r>
            <a:r>
              <a:rPr lang="en-US" sz="2700" dirty="0" smtClean="0">
                <a:latin typeface="Abadi MT Condensed Light"/>
                <a:cs typeface="Abadi MT Condensed Light"/>
              </a:rPr>
              <a:t>What else could you do?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Stella: </a:t>
            </a:r>
            <a:r>
              <a:rPr lang="en-US" sz="2700" dirty="0" smtClean="0">
                <a:latin typeface="Abadi MT Condensed Light"/>
                <a:cs typeface="Abadi MT Condensed Light"/>
              </a:rPr>
              <a:t>I couldn’t </a:t>
            </a:r>
            <a:r>
              <a:rPr lang="en-US" sz="2700" b="1" dirty="0" smtClean="0">
                <a:solidFill>
                  <a:schemeClr val="accent2"/>
                </a:solidFill>
                <a:latin typeface="Abadi MT Condensed Light"/>
                <a:cs typeface="Abadi MT Condensed Light"/>
              </a:rPr>
              <a:t>believe her story</a:t>
            </a:r>
            <a:r>
              <a:rPr lang="en-US" sz="2700" dirty="0" smtClean="0">
                <a:latin typeface="Abadi MT Condensed Light"/>
                <a:cs typeface="Abadi MT Condensed Light"/>
              </a:rPr>
              <a:t> and </a:t>
            </a:r>
            <a:r>
              <a:rPr lang="en-US" sz="2700" b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go on living with 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.</a:t>
            </a: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Eunice:</a:t>
            </a:r>
            <a:r>
              <a:rPr lang="en-US" sz="2700" dirty="0" smtClean="0">
                <a:latin typeface="Abadi MT Condensed Light"/>
                <a:cs typeface="Abadi MT Condensed Light"/>
              </a:rPr>
              <a:t> Don’t ever believe it. </a:t>
            </a:r>
            <a:r>
              <a:rPr lang="en-US" sz="2700" b="1" dirty="0" smtClean="0">
                <a:solidFill>
                  <a:srgbClr val="3366FF"/>
                </a:solidFill>
                <a:latin typeface="Abadi MT Condensed Light"/>
                <a:cs typeface="Abadi MT Condensed Light"/>
              </a:rPr>
              <a:t>Life has got to go on</a:t>
            </a:r>
            <a:r>
              <a:rPr lang="en-US" sz="2700" dirty="0" smtClean="0">
                <a:latin typeface="Abadi MT Condensed Light"/>
                <a:cs typeface="Abadi MT Condensed Light"/>
              </a:rPr>
              <a:t>. No matter what happens, you’ve got to keep going.</a:t>
            </a:r>
          </a:p>
          <a:p>
            <a:pPr algn="just"/>
            <a:endParaRPr lang="en-US" sz="2700" b="1" dirty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874" y="3191782"/>
            <a:ext cx="8214232" cy="32316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Stella knows that Stanley has raped Blanche, but she is willing to tell a lie and believe in it in order to live a more comfortable life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which is exactly what Blanche has been doing.</a:t>
            </a:r>
          </a:p>
          <a:p>
            <a:pPr algn="just"/>
            <a:endParaRPr lang="en-US" sz="15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Has Stella prioritized desire over her own sister? Or is this a form of survival, a way to persevere in a new America?</a:t>
            </a:r>
          </a:p>
          <a:p>
            <a:pPr algn="just"/>
            <a:endParaRPr lang="en-US" sz="2700" dirty="0">
              <a:latin typeface="Abadi MT Condensed Light"/>
              <a:cs typeface="Abadi MT Condensed Light"/>
            </a:endParaRPr>
          </a:p>
          <a:p>
            <a:pPr algn="ctr"/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 </a:t>
            </a:r>
            <a:r>
              <a:rPr lang="mr-IN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––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 Blanche: Deliberate </a:t>
            </a:r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cruelty is not </a:t>
            </a:r>
            <a:r>
              <a:rPr lang="en-US" sz="2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forgivable. </a:t>
            </a:r>
            <a:r>
              <a:rPr lang="mr-IN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––</a:t>
            </a:r>
            <a:r>
              <a:rPr lang="en-US" sz="27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Light"/>
                <a:cs typeface="Abadi MT Condensed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548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11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84-5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Blanche: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 It’s Della 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Robbia</a:t>
            </a:r>
            <a:r>
              <a:rPr lang="en-US" sz="2700" dirty="0" smtClean="0">
                <a:latin typeface="Abadi MT Condensed Light"/>
                <a:cs typeface="Abadi MT Condensed Light"/>
              </a:rPr>
              <a:t> blue. The blue of the robe in the old 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Madonna</a:t>
            </a:r>
            <a:r>
              <a:rPr lang="en-US" sz="2700" dirty="0" smtClean="0">
                <a:latin typeface="Abadi MT Condensed Light"/>
                <a:cs typeface="Abadi MT Condensed Light"/>
              </a:rPr>
              <a:t> pictures. Are these 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grapes washed</a:t>
            </a:r>
            <a:r>
              <a:rPr lang="en-US" sz="2700" dirty="0" smtClean="0">
                <a:latin typeface="Abadi MT Condensed Light"/>
                <a:cs typeface="Abadi MT Condensed Light"/>
              </a:rPr>
              <a:t>?</a:t>
            </a:r>
          </a:p>
          <a:p>
            <a:pPr algn="just"/>
            <a:endParaRPr lang="en-US" sz="1300" b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Blanche: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 Those cathedral bells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they’re the only 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clean</a:t>
            </a:r>
            <a:r>
              <a:rPr lang="en-US" sz="2700" dirty="0" smtClean="0">
                <a:latin typeface="Abadi MT Condensed Light"/>
                <a:cs typeface="Abadi MT Condensed Light"/>
              </a:rPr>
              <a:t> thing in the Quarter. </a:t>
            </a:r>
          </a:p>
          <a:p>
            <a:pPr algn="just"/>
            <a:endParaRPr lang="en-US" sz="1300" b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Blanche: </a:t>
            </a:r>
            <a:r>
              <a:rPr lang="en-US" sz="2700" dirty="0" smtClean="0">
                <a:latin typeface="Abadi MT Condensed Light"/>
                <a:cs typeface="Abadi MT Condensed Light"/>
              </a:rPr>
              <a:t>I can smell the sea air. The rest of my time I’m going to spend on the 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sea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 </a:t>
            </a:r>
            <a:r>
              <a:rPr lang="en-US" sz="2700" b="1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I shall die of eating an unwashed grape</a:t>
            </a:r>
            <a:r>
              <a:rPr lang="en-US" sz="2700" dirty="0" smtClean="0">
                <a:latin typeface="Abadi MT Condensed Light"/>
                <a:cs typeface="Abadi MT Condensed Light"/>
              </a:rPr>
              <a:t> one day out on the ocean . . . And I’ll be buried at sea sewn up in a 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clean white sack </a:t>
            </a:r>
            <a:r>
              <a:rPr lang="en-US" sz="2700" dirty="0" smtClean="0">
                <a:latin typeface="Abadi MT Condensed Light"/>
                <a:cs typeface="Abadi MT Condensed Light"/>
              </a:rPr>
              <a:t>and dropped overboard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at noon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in the blaze of summer . . . </a:t>
            </a:r>
            <a:endParaRPr lang="en-US" sz="2700" b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874" y="4775452"/>
            <a:ext cx="8214232" cy="175432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u="sng" dirty="0" smtClean="0">
                <a:latin typeface="Abadi MT Condensed Light"/>
                <a:cs typeface="Abadi MT Condensed Light"/>
              </a:rPr>
              <a:t>Contradictions</a:t>
            </a:r>
          </a:p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1) Blanche continues to seek purity, yet she knows she will die at the hands of impurity.  2) This romantic vision of death hits hard against</a:t>
            </a:r>
            <a:r>
              <a:rPr lang="en-US" sz="2700" dirty="0">
                <a:latin typeface="Abadi MT Condensed Light"/>
                <a:cs typeface="Abadi MT Condensed Light"/>
              </a:rPr>
              <a:t> </a:t>
            </a:r>
            <a:r>
              <a:rPr lang="en-US" sz="2700" dirty="0" smtClean="0">
                <a:latin typeface="Abadi MT Condensed Light"/>
                <a:cs typeface="Abadi MT Condensed Light"/>
              </a:rPr>
              <a:t>the bitterness of reality: banishment to a mental asylum. </a:t>
            </a:r>
          </a:p>
        </p:txBody>
      </p:sp>
    </p:spTree>
    <p:extLst>
      <p:ext uri="{BB962C8B-B14F-4D97-AF65-F5344CB8AC3E}">
        <p14:creationId xmlns:p14="http://schemas.microsoft.com/office/powerpoint/2010/main" val="50822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5" y="268961"/>
            <a:ext cx="3946842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11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86-8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Blanche:</a:t>
            </a:r>
            <a:r>
              <a:rPr lang="en-US" sz="2700" dirty="0" smtClean="0">
                <a:latin typeface="Abadi MT Condensed Light"/>
                <a:cs typeface="Abadi MT Condensed Light"/>
              </a:rPr>
              <a:t> That man isn’t </a:t>
            </a:r>
            <a:r>
              <a:rPr lang="en-US" sz="2700" b="1" dirty="0" err="1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Shep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 </a:t>
            </a:r>
            <a:r>
              <a:rPr lang="en-US" sz="2700" b="1" dirty="0" err="1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Huntleigh</a:t>
            </a:r>
            <a:r>
              <a:rPr lang="en-US" sz="2700" dirty="0" smtClean="0">
                <a:latin typeface="Abadi MT Condensed Light"/>
                <a:cs typeface="Abadi MT Condensed Light"/>
              </a:rPr>
              <a:t>.</a:t>
            </a:r>
          </a:p>
          <a:p>
            <a:pPr algn="just"/>
            <a:endParaRPr lang="en-US" sz="2500" i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STANLEY suddenly pushes back his chair and rises as if to </a:t>
            </a:r>
            <a:r>
              <a:rPr lang="en-US" sz="2700" b="1" i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block her way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</a:t>
            </a:r>
          </a:p>
          <a:p>
            <a:pPr algn="just"/>
            <a:endParaRPr lang="en-US" sz="2500" i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i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Lurid reflections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appear on the walls in odd,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sinuous shapes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The “</a:t>
            </a:r>
            <a:r>
              <a:rPr lang="en-US" sz="2700" b="1" i="1" dirty="0" err="1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Varsouviana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” is filtered into weird distortion, </a:t>
            </a:r>
            <a:r>
              <a:rPr lang="en-US" sz="2700" i="1" dirty="0" err="1" smtClean="0">
                <a:latin typeface="Abadi MT Condensed Light"/>
                <a:cs typeface="Abadi MT Condensed Light"/>
              </a:rPr>
              <a:t>accom-panied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by the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cries and noises of the jungle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</a:t>
            </a: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  <a:p>
            <a:pPr algn="just"/>
            <a:endParaRPr lang="en-US" sz="2700" b="1" dirty="0" smtClean="0">
              <a:latin typeface="Abadi MT Condensed Light"/>
              <a:cs typeface="Abadi MT Condensed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3300" y="689696"/>
            <a:ext cx="4076194" cy="13388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Blanche’s fantasy world breaks down, and she is suddenly caught in reality.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3300" y="2786407"/>
            <a:ext cx="4076194" cy="175432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Stanley’s antagonism and the nightmarish atmosphere of the rape scene foreshadow Blanche’s impending </a:t>
            </a:r>
            <a:r>
              <a:rPr lang="en-US" sz="2700" dirty="0" smtClean="0">
                <a:latin typeface="Abadi MT Condensed Light"/>
                <a:cs typeface="Abadi MT Condensed Light"/>
              </a:rPr>
              <a:t>doom.</a:t>
            </a:r>
            <a:endParaRPr lang="en-US" sz="2700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541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620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11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86-8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Matron:</a:t>
            </a:r>
            <a:r>
              <a:rPr lang="en-US" sz="2700" dirty="0" smtClean="0">
                <a:latin typeface="Abadi MT Condensed Light"/>
                <a:cs typeface="Abadi MT Condensed Light"/>
              </a:rPr>
              <a:t> Hello, Blanche. </a:t>
            </a:r>
          </a:p>
          <a:p>
            <a:pPr algn="just"/>
            <a:endParaRPr lang="en-US" sz="1500" i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The greeting is </a:t>
            </a:r>
            <a:r>
              <a:rPr lang="en-US" sz="2700" b="1" i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echoed and re-echoed by other mysterious voices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behind the walls, as if reverberated through a canyon of rock.</a:t>
            </a:r>
          </a:p>
          <a:p>
            <a:pPr algn="just"/>
            <a:endParaRPr lang="en-US" sz="1500" b="1" i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Stanley: </a:t>
            </a:r>
            <a:r>
              <a:rPr lang="en-US" sz="2700" dirty="0" smtClean="0">
                <a:latin typeface="Abadi MT Condensed Light"/>
                <a:cs typeface="Abadi MT Condensed Light"/>
              </a:rPr>
              <a:t>She says she forgot something.</a:t>
            </a:r>
          </a:p>
          <a:p>
            <a:pPr algn="just"/>
            <a:endParaRPr lang="en-US" sz="1500" b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The </a:t>
            </a:r>
            <a:r>
              <a:rPr lang="en-US" sz="2700" b="1" i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echo sounds in threatening whispers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</a:t>
            </a:r>
          </a:p>
          <a:p>
            <a:pPr algn="just"/>
            <a:endParaRPr lang="en-US" sz="1500" i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 </a:t>
            </a:r>
            <a:r>
              <a:rPr lang="en-US" sz="2700" dirty="0" smtClean="0">
                <a:latin typeface="Abadi MT Condensed Light"/>
                <a:cs typeface="Abadi MT Condensed Light"/>
              </a:rPr>
              <a:t>[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retreating in panic</a:t>
            </a:r>
            <a:r>
              <a:rPr lang="en-US" sz="2700" dirty="0" smtClean="0">
                <a:latin typeface="Abadi MT Condensed Light"/>
                <a:cs typeface="Abadi MT Condensed Light"/>
              </a:rPr>
              <a:t>]: I don’t know you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I don’t know you. I want to be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left alone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please!</a:t>
            </a:r>
          </a:p>
          <a:p>
            <a:pPr algn="just"/>
            <a:endParaRPr lang="en-US" sz="1500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Matron:</a:t>
            </a:r>
            <a:r>
              <a:rPr lang="en-US" sz="2700" dirty="0" smtClean="0">
                <a:latin typeface="Abadi MT Condensed Light"/>
                <a:cs typeface="Abadi MT Condensed Light"/>
              </a:rPr>
              <a:t> Now, Blanche!</a:t>
            </a:r>
          </a:p>
          <a:p>
            <a:pPr algn="just"/>
            <a:endParaRPr lang="en-US" sz="1500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Echoes [</a:t>
            </a:r>
            <a:r>
              <a:rPr lang="en-US" sz="2700" b="1" i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rising and falling</a:t>
            </a:r>
            <a:r>
              <a:rPr lang="en-US" sz="2700" b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]</a:t>
            </a:r>
            <a:r>
              <a:rPr lang="en-US" sz="2700" dirty="0" smtClean="0">
                <a:latin typeface="Abadi MT Condensed Light"/>
                <a:cs typeface="Abadi MT Condensed Light"/>
              </a:rPr>
              <a:t>: Now, Blanche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now, Blanche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now, Blanche!</a:t>
            </a:r>
            <a:endParaRPr lang="en-US" sz="2700" b="1" dirty="0" smtClean="0">
              <a:latin typeface="Abadi MT Condensed Light"/>
              <a:cs typeface="Abadi MT Condensed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1506" y="2461525"/>
            <a:ext cx="3212610" cy="13388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Indications of Blanche’s panic and mental instability.</a:t>
            </a:r>
          </a:p>
        </p:txBody>
      </p:sp>
    </p:spTree>
    <p:extLst>
      <p:ext uri="{BB962C8B-B14F-4D97-AF65-F5344CB8AC3E}">
        <p14:creationId xmlns:p14="http://schemas.microsoft.com/office/powerpoint/2010/main" val="61125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268961"/>
            <a:ext cx="836663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11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86-8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Stanley: </a:t>
            </a:r>
            <a:r>
              <a:rPr lang="en-US" sz="2700" dirty="0" smtClean="0">
                <a:latin typeface="Abadi MT Condensed Light"/>
                <a:cs typeface="Abadi MT Condensed Light"/>
              </a:rPr>
              <a:t>You left nothing here . . . unless it’s the paper lantern you want to take with you. You want the lantern?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484" y="1799434"/>
            <a:ext cx="836663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He crosses to dressing-table </a:t>
            </a:r>
            <a:r>
              <a:rPr lang="en-US" sz="2700" b="1" i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and seizes the paper lantern, tearing it off the light bulb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, and extends it towards her. </a:t>
            </a:r>
            <a:r>
              <a:rPr lang="en-US" sz="2700" b="1" i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She cries out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as if the lantern was herself . . . </a:t>
            </a:r>
            <a:r>
              <a:rPr lang="en-US" sz="2700" b="1" i="1" dirty="0" smtClean="0">
                <a:solidFill>
                  <a:srgbClr val="0000FF"/>
                </a:solidFill>
                <a:latin typeface="Abadi MT Condensed Light"/>
                <a:cs typeface="Abadi MT Condensed Light"/>
              </a:rPr>
              <a:t>She screams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and tries to break past the MATRON . . . STELLA runs out to the porch, with EUNICE following to comfort her . . 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484" y="3994019"/>
            <a:ext cx="52344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latin typeface="Abadi MT Condensed Light"/>
                <a:cs typeface="Abadi MT Condensed Light"/>
              </a:rPr>
              <a:t>Stella: </a:t>
            </a:r>
            <a:r>
              <a:rPr lang="en-US" sz="2700" dirty="0">
                <a:latin typeface="Abadi MT Condensed Light"/>
                <a:cs typeface="Abadi MT Condensed Light"/>
              </a:rPr>
              <a:t>What have I done to my sister? Oh, God, what have I done to my sister?</a:t>
            </a:r>
          </a:p>
          <a:p>
            <a:pPr algn="just"/>
            <a:endParaRPr lang="en-US" sz="1500" b="1" dirty="0" smtClean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Eunice:</a:t>
            </a:r>
            <a:r>
              <a:rPr lang="en-US" sz="2700" dirty="0" smtClean="0">
                <a:latin typeface="Abadi MT Condensed Light"/>
                <a:cs typeface="Abadi MT Condensed Light"/>
              </a:rPr>
              <a:t> You done the right thing, the only thing you could do. She couldn’t stay here; there wasn’t no other place for her to go. </a:t>
            </a:r>
            <a:endParaRPr lang="en-US" sz="2700" b="1" dirty="0" smtClean="0">
              <a:latin typeface="Abadi MT Condensed Light"/>
              <a:cs typeface="Abadi MT Condensed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1028" y="3809353"/>
            <a:ext cx="2904246" cy="258532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Abadi MT Condensed Light"/>
                <a:cs typeface="Abadi MT Condensed Light"/>
              </a:rPr>
              <a:t>Blanche dies meta-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phorically</a:t>
            </a:r>
            <a:r>
              <a:rPr lang="en-US" sz="2700" dirty="0" smtClean="0">
                <a:latin typeface="Abadi MT Condensed Light"/>
                <a:cs typeface="Abadi MT Condensed Light"/>
              </a:rPr>
              <a:t>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and Stella, who stands by allowing it to happen, is the one seeking comfort for Blanche’s pain!</a:t>
            </a:r>
          </a:p>
        </p:txBody>
      </p:sp>
    </p:spTree>
    <p:extLst>
      <p:ext uri="{BB962C8B-B14F-4D97-AF65-F5344CB8AC3E}">
        <p14:creationId xmlns:p14="http://schemas.microsoft.com/office/powerpoint/2010/main" val="270918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484" y="174881"/>
            <a:ext cx="8366632" cy="5740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u="sng" dirty="0" smtClean="0">
                <a:latin typeface="Abadi MT Condensed Light"/>
                <a:cs typeface="Abadi MT Condensed Light"/>
              </a:rPr>
              <a:t>Scene 11 </a:t>
            </a:r>
            <a:r>
              <a:rPr lang="mr-IN" sz="2700" b="1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b="1" u="sng" dirty="0" smtClean="0">
                <a:latin typeface="Abadi MT Condensed Light"/>
                <a:cs typeface="Abadi MT Condensed Light"/>
              </a:rPr>
              <a:t> p. 89-90</a:t>
            </a:r>
          </a:p>
          <a:p>
            <a:pPr algn="just"/>
            <a:endParaRPr lang="en-US" sz="10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Blanche </a:t>
            </a:r>
            <a:r>
              <a:rPr lang="en-US" sz="2700" dirty="0" smtClean="0">
                <a:latin typeface="Abadi MT Condensed Light"/>
                <a:cs typeface="Abadi MT Condensed Light"/>
              </a:rPr>
              <a:t>[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holding tight to his arm</a:t>
            </a:r>
            <a:r>
              <a:rPr lang="en-US" sz="2700" dirty="0" smtClean="0">
                <a:latin typeface="Abadi MT Condensed Light"/>
                <a:cs typeface="Abadi MT Condensed Light"/>
              </a:rPr>
              <a:t>]</a:t>
            </a:r>
            <a:r>
              <a:rPr lang="en-US" sz="2700" b="1" dirty="0" smtClean="0">
                <a:latin typeface="Abadi MT Condensed Light"/>
                <a:cs typeface="Abadi MT Condensed Light"/>
              </a:rPr>
              <a:t>: </a:t>
            </a:r>
            <a:r>
              <a:rPr lang="en-US" sz="2700" dirty="0" smtClean="0">
                <a:latin typeface="Abadi MT Condensed Light"/>
                <a:cs typeface="Abadi MT Condensed Light"/>
              </a:rPr>
              <a:t>Whoever you are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I have always depended on the kindness of strangers.</a:t>
            </a:r>
          </a:p>
          <a:p>
            <a:pPr algn="just"/>
            <a:endParaRPr lang="en-US" sz="1500" b="1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BLANCHE walks on without turning . . . EUNICE descends to STELLA and places the child in her arms. </a:t>
            </a:r>
            <a:r>
              <a:rPr lang="en-US" sz="2700" b="1" i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STELLA accepts the child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, sobbingly.</a:t>
            </a:r>
          </a:p>
          <a:p>
            <a:pPr algn="just"/>
            <a:endParaRPr lang="en-US" sz="15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 [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a bit uncertainly</a:t>
            </a:r>
            <a:r>
              <a:rPr lang="en-US" sz="2700" dirty="0" smtClean="0">
                <a:latin typeface="Abadi MT Condensed Light"/>
                <a:cs typeface="Abadi MT Condensed Light"/>
              </a:rPr>
              <a:t>]: Stella?</a:t>
            </a:r>
          </a:p>
          <a:p>
            <a:pPr algn="just"/>
            <a:endParaRPr lang="en-US" sz="15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i="1" dirty="0" smtClean="0">
                <a:latin typeface="Abadi MT Condensed Light"/>
                <a:cs typeface="Abadi MT Condensed Light"/>
              </a:rPr>
              <a:t>She sobs with inhuman abandon. There is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something luxurious in her complete surrender to crying now that her sister is gone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 </a:t>
            </a:r>
          </a:p>
          <a:p>
            <a:pPr algn="just"/>
            <a:endParaRPr lang="en-US" sz="1500" dirty="0">
              <a:latin typeface="Abadi MT Condensed Light"/>
              <a:cs typeface="Abadi MT Condensed Light"/>
            </a:endParaRPr>
          </a:p>
          <a:p>
            <a:pPr algn="just"/>
            <a:r>
              <a:rPr lang="en-US" sz="2700" b="1" dirty="0" smtClean="0">
                <a:latin typeface="Abadi MT Condensed Light"/>
                <a:cs typeface="Abadi MT Condensed Light"/>
              </a:rPr>
              <a:t>Stanley</a:t>
            </a:r>
            <a:r>
              <a:rPr lang="en-US" sz="2700" dirty="0" smtClean="0">
                <a:latin typeface="Abadi MT Condensed Light"/>
                <a:cs typeface="Abadi MT Condensed Light"/>
              </a:rPr>
              <a:t> [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voluptuously, soothingly</a:t>
            </a:r>
            <a:r>
              <a:rPr lang="en-US" sz="2700" dirty="0" smtClean="0">
                <a:latin typeface="Abadi MT Condensed Light"/>
                <a:cs typeface="Abadi MT Condensed Light"/>
              </a:rPr>
              <a:t>]: Now, honey. Now, love. Now, now love. [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He kneels beside her and </a:t>
            </a:r>
            <a:r>
              <a:rPr lang="en-US" sz="2700" b="1" i="1" dirty="0" smtClean="0">
                <a:solidFill>
                  <a:srgbClr val="77933C"/>
                </a:solidFill>
                <a:latin typeface="Abadi MT Condensed Light"/>
                <a:cs typeface="Abadi MT Condensed Light"/>
              </a:rPr>
              <a:t>his fingers find the opening of her blouse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.</a:t>
            </a:r>
            <a:r>
              <a:rPr lang="en-US" sz="2700" dirty="0" smtClean="0">
                <a:latin typeface="Abadi MT Condensed Light"/>
                <a:cs typeface="Abadi MT Condensed Light"/>
              </a:rPr>
              <a:t>] Now, now, love. Now, love . . 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528" y="5977633"/>
            <a:ext cx="8214232" cy="5078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Who is on the streetcar </a:t>
            </a:r>
            <a:r>
              <a:rPr lang="en-US" sz="2700" smtClean="0">
                <a:latin typeface="Abadi MT Condensed Light"/>
                <a:cs typeface="Abadi MT Condensed Light"/>
              </a:rPr>
              <a:t>named </a:t>
            </a:r>
            <a:r>
              <a:rPr lang="en-US" sz="2700" smtClean="0">
                <a:latin typeface="Abadi MT Condensed Light"/>
                <a:cs typeface="Abadi MT Condensed Light"/>
              </a:rPr>
              <a:t>Desire </a:t>
            </a:r>
            <a:r>
              <a:rPr lang="en-US" sz="2700" dirty="0" smtClean="0">
                <a:latin typeface="Abadi MT Condensed Light"/>
                <a:cs typeface="Abadi MT Condensed Light"/>
              </a:rPr>
              <a:t>now?</a:t>
            </a:r>
          </a:p>
        </p:txBody>
      </p:sp>
    </p:spTree>
    <p:extLst>
      <p:ext uri="{BB962C8B-B14F-4D97-AF65-F5344CB8AC3E}">
        <p14:creationId xmlns:p14="http://schemas.microsoft.com/office/powerpoint/2010/main" val="273807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1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Review: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About Belle 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Reve</a:t>
            </a:r>
            <a:r>
              <a:rPr lang="en-US" sz="2700" dirty="0" smtClean="0">
                <a:latin typeface="Abadi MT Condensed Light"/>
                <a:cs typeface="Abadi MT Condensed Light"/>
              </a:rPr>
              <a:t>, Blanche says, “How in hell do you think all that sickness and dying was paid for? Death is expensive . . . !” (12).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About her own looks, Blanche says, “I still have that awful vanity about my looks even now that my looks are slipping” (9). </a:t>
            </a:r>
          </a:p>
        </p:txBody>
      </p:sp>
    </p:spTree>
    <p:extLst>
      <p:ext uri="{BB962C8B-B14F-4D97-AF65-F5344CB8AC3E}">
        <p14:creationId xmlns:p14="http://schemas.microsoft.com/office/powerpoint/2010/main" val="334044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5770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1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Review: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When Stella offers Blanche a second drink, Blanche says, “No, one’s my limit” (9).</a:t>
            </a:r>
          </a:p>
          <a:p>
            <a:endParaRPr lang="en-US" sz="15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When Stanley offers Blanche a drink, she says, “No, I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rarely touch it” (14). In response, Stanley says, “Some people rarely touch it, but it touches them often” (14). </a:t>
            </a:r>
          </a:p>
          <a:p>
            <a:endParaRPr lang="en-US" sz="15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Blanche has left her teaching position before the spring term has ended. She has taken a “leave of absence” (8)</a:t>
            </a:r>
            <a:r>
              <a:rPr lang="en-US" sz="2700" dirty="0" smtClean="0">
                <a:latin typeface="Abadi MT Condensed Light"/>
                <a:cs typeface="Abadi MT Condensed Light"/>
              </a:rPr>
              <a:t>.</a:t>
            </a:r>
          </a:p>
          <a:p>
            <a:endParaRPr lang="en-US" sz="15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Who is Stanley Kowalski? Re-read p. 13 + 14. 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991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424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2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Pay attention to: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Stanley’s suspicion and antagonism of Blanche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Bathing motif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               (motif = a recurring idea)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Symbolism of Blanche’s valise/trunk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48754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549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2</a:t>
            </a:r>
            <a:endParaRPr lang="en-US" sz="2700" dirty="0" smtClean="0">
              <a:latin typeface="Abadi MT Condensed Light"/>
              <a:cs typeface="Abadi MT Condensed Light"/>
            </a:endParaRP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Stella: Stan, we’ve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lost Belle 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Reve</a:t>
            </a:r>
            <a:r>
              <a:rPr lang="en-US" sz="2700" dirty="0" smtClean="0">
                <a:latin typeface="Abadi MT Condensed Light"/>
                <a:cs typeface="Abadi MT Condensed Light"/>
              </a:rPr>
              <a:t>!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Stanley: The place in the country?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Stella: Yes.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Stanley: How?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Stella: Oh, it had to be </a:t>
            </a:r>
            <a:r>
              <a:rPr lang="mr-IN" sz="2700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dirty="0" smtClean="0">
                <a:latin typeface="Abadi MT Condensed Light"/>
                <a:cs typeface="Abadi MT Condensed Light"/>
              </a:rPr>
              <a:t> sacrificed or something (16).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. . .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Stanley: Then where’s the money if the place was sold?</a:t>
            </a: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Stella: </a:t>
            </a:r>
            <a:r>
              <a:rPr lang="en-US" sz="2700" u="sng" dirty="0" smtClean="0">
                <a:latin typeface="Abadi MT Condensed Light"/>
                <a:cs typeface="Abadi MT Condensed Light"/>
              </a:rPr>
              <a:t>Not sold </a:t>
            </a:r>
            <a:r>
              <a:rPr lang="mr-IN" sz="2700" u="sng" dirty="0" smtClean="0">
                <a:latin typeface="Abadi MT Condensed Light"/>
                <a:cs typeface="Abadi MT Condensed Light"/>
              </a:rPr>
              <a:t>–</a:t>
            </a:r>
            <a:r>
              <a:rPr lang="en-US" sz="2700" u="sng" dirty="0" smtClean="0">
                <a:latin typeface="Abadi MT Condensed Light"/>
                <a:cs typeface="Abadi MT Condensed Light"/>
              </a:rPr>
              <a:t> </a:t>
            </a:r>
            <a:r>
              <a:rPr lang="en-US" sz="2700" i="1" u="sng" dirty="0" smtClean="0">
                <a:latin typeface="Abadi MT Condensed Light"/>
                <a:cs typeface="Abadi MT Condensed Light"/>
              </a:rPr>
              <a:t>lost, lost</a:t>
            </a:r>
            <a:r>
              <a:rPr lang="en-US" sz="2700" u="sng" dirty="0" smtClean="0">
                <a:latin typeface="Abadi MT Condensed Light"/>
                <a:cs typeface="Abadi MT Condensed Light"/>
              </a:rPr>
              <a:t>!</a:t>
            </a:r>
            <a:r>
              <a:rPr lang="en-US" sz="2700" dirty="0" smtClean="0">
                <a:latin typeface="Abadi MT Condensed Light"/>
                <a:cs typeface="Abadi MT Condensed Light"/>
              </a:rPr>
              <a:t> (17)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algn="ctr"/>
            <a:r>
              <a:rPr lang="en-US" sz="2700" dirty="0" smtClean="0">
                <a:latin typeface="Abadi MT Condensed Light"/>
                <a:cs typeface="Abadi MT Condensed Light"/>
              </a:rPr>
              <a:t>Stanley can’t see the difference, hinting at his ignorance.</a:t>
            </a:r>
          </a:p>
        </p:txBody>
      </p:sp>
      <p:sp>
        <p:nvSpPr>
          <p:cNvPr id="2" name="Up Arrow 1"/>
          <p:cNvSpPr/>
          <p:nvPr/>
        </p:nvSpPr>
        <p:spPr>
          <a:xfrm>
            <a:off x="2254250" y="4651375"/>
            <a:ext cx="381000" cy="809625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4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549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2</a:t>
            </a:r>
            <a:endParaRPr lang="en-US" sz="2700" dirty="0" smtClean="0">
              <a:latin typeface="Abadi MT Condensed Light"/>
              <a:cs typeface="Abadi MT Condensed Light"/>
            </a:endParaRP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Blanche: Everything that I own is in that trunk (21).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Stanley’s stage directions in relation to the trunk: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700" i="1" dirty="0" smtClean="0">
                <a:latin typeface="Abadi MT Condensed Light"/>
                <a:cs typeface="Abadi MT Condensed Light"/>
              </a:rPr>
              <a:t>He pulls open the wardrobe trunk standing in middle of room and jerks out an armful of dresses (17).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700" i="1" dirty="0" smtClean="0">
                <a:latin typeface="Abadi MT Condensed Light"/>
                <a:cs typeface="Abadi MT Condensed Light"/>
              </a:rPr>
              <a:t>He hurls the furs to the daybed. Then he jerks open small drawer in the trunk and pulls up a fist-full of costume </a:t>
            </a:r>
            <a:r>
              <a:rPr lang="en-US" sz="2700" i="1" dirty="0" err="1" smtClean="0">
                <a:latin typeface="Abadi MT Condensed Light"/>
                <a:cs typeface="Abadi MT Condensed Light"/>
              </a:rPr>
              <a:t>jewellery</a:t>
            </a:r>
            <a:r>
              <a:rPr lang="en-US" sz="2700" i="1" dirty="0" smtClean="0">
                <a:latin typeface="Abadi MT Condensed Light"/>
                <a:cs typeface="Abadi MT Condensed Light"/>
              </a:rPr>
              <a:t> (18).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700" i="1" dirty="0" smtClean="0">
                <a:latin typeface="Abadi MT Condensed Light"/>
                <a:cs typeface="Abadi MT Condensed Light"/>
              </a:rPr>
              <a:t>He kicks the trunk partly closed . . . (18)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700" i="1" dirty="0" smtClean="0">
                <a:latin typeface="Abadi MT Condensed Light"/>
                <a:cs typeface="Abadi MT Condensed Light"/>
              </a:rPr>
              <a:t>He crosses to the trunk, shoves it roughly open and begins to open compartments (21).</a:t>
            </a:r>
          </a:p>
        </p:txBody>
      </p:sp>
    </p:spTree>
    <p:extLst>
      <p:ext uri="{BB962C8B-B14F-4D97-AF65-F5344CB8AC3E}">
        <p14:creationId xmlns:p14="http://schemas.microsoft.com/office/powerpoint/2010/main" val="356515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8202706" cy="466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2</a:t>
            </a:r>
            <a:endParaRPr lang="en-US" sz="2700" dirty="0" smtClean="0">
              <a:latin typeface="Abadi MT Condensed Light"/>
              <a:cs typeface="Abadi MT Condensed Light"/>
            </a:endParaRP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Stella: </a:t>
            </a:r>
            <a:r>
              <a:rPr lang="en-US" sz="2700" u="sng" dirty="0" smtClean="0">
                <a:latin typeface="Abadi MT Condensed Light"/>
                <a:cs typeface="Abadi MT Condensed Light"/>
              </a:rPr>
              <a:t>I’m sorry he did that to you</a:t>
            </a:r>
            <a:r>
              <a:rPr lang="en-US" sz="2700" dirty="0" smtClean="0">
                <a:latin typeface="Abadi MT Condensed Light"/>
                <a:cs typeface="Abadi MT Condensed Light"/>
              </a:rPr>
              <a:t>. 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                But she 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didn</a:t>
            </a:r>
            <a:r>
              <a:rPr lang="mr-IN" sz="2700" dirty="0" smtClean="0">
                <a:latin typeface="Abadi MT Condensed Light"/>
                <a:cs typeface="Abadi MT Condensed Light"/>
              </a:rPr>
              <a:t>’</a:t>
            </a:r>
            <a:r>
              <a:rPr lang="en-US" sz="2700" dirty="0" smtClean="0">
                <a:latin typeface="Abadi MT Condensed Light"/>
                <a:cs typeface="Abadi MT Condensed Light"/>
              </a:rPr>
              <a:t>t stop him.</a:t>
            </a:r>
            <a:endParaRPr lang="en-US" sz="2700" dirty="0">
              <a:latin typeface="Abadi MT Condensed Light"/>
              <a:cs typeface="Abadi MT Condensed Light"/>
            </a:endParaRP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Blanche: He’s just not the sort that goes for jasmine perfume! But maybe he’s what we need to mix with our blood now that we’ve lost Bell </a:t>
            </a:r>
            <a:r>
              <a:rPr lang="en-US" sz="2700" dirty="0" err="1" smtClean="0">
                <a:latin typeface="Abadi MT Condensed Light"/>
                <a:cs typeface="Abadi MT Condensed Light"/>
              </a:rPr>
              <a:t>Reve</a:t>
            </a:r>
            <a:r>
              <a:rPr lang="en-US" sz="2700" dirty="0" smtClean="0">
                <a:latin typeface="Abadi MT Condensed Light"/>
                <a:cs typeface="Abadi MT Condensed Light"/>
              </a:rPr>
              <a:t> and </a:t>
            </a:r>
            <a:r>
              <a:rPr lang="en-US" sz="2700" u="sng" dirty="0" smtClean="0">
                <a:latin typeface="Abadi MT Condensed Light"/>
                <a:cs typeface="Abadi MT Condensed Light"/>
              </a:rPr>
              <a:t>have to go on without Belle </a:t>
            </a:r>
            <a:r>
              <a:rPr lang="en-US" sz="2700" u="sng" dirty="0" err="1" smtClean="0">
                <a:latin typeface="Abadi MT Condensed Light"/>
                <a:cs typeface="Abadi MT Condensed Light"/>
              </a:rPr>
              <a:t>Reve</a:t>
            </a:r>
            <a:r>
              <a:rPr lang="en-US" sz="2700" u="sng" dirty="0" smtClean="0">
                <a:latin typeface="Abadi MT Condensed Light"/>
                <a:cs typeface="Abadi MT Condensed Light"/>
              </a:rPr>
              <a:t> to protect us</a:t>
            </a:r>
            <a:r>
              <a:rPr lang="en-US" sz="2700" dirty="0" smtClean="0">
                <a:latin typeface="Abadi MT Condensed Light"/>
                <a:cs typeface="Abadi MT Condensed Light"/>
              </a:rPr>
              <a:t> . . . (23)</a:t>
            </a:r>
          </a:p>
        </p:txBody>
      </p:sp>
      <p:sp>
        <p:nvSpPr>
          <p:cNvPr id="3" name="Up Arrow 2"/>
          <p:cNvSpPr/>
          <p:nvPr/>
        </p:nvSpPr>
        <p:spPr>
          <a:xfrm>
            <a:off x="2841625" y="1809750"/>
            <a:ext cx="381000" cy="1095375"/>
          </a:xfrm>
          <a:prstGeom prst="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1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118" y="418353"/>
            <a:ext cx="413356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u="sng" dirty="0" smtClean="0">
                <a:latin typeface="Abadi MT Condensed Light"/>
                <a:cs typeface="Abadi MT Condensed Light"/>
              </a:rPr>
              <a:t>Scene 3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2700" dirty="0" smtClean="0">
                <a:latin typeface="Abadi MT Condensed Light"/>
                <a:cs typeface="Abadi MT Condensed Light"/>
              </a:rPr>
              <a:t>Pay attention to:</a:t>
            </a: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>
                <a:latin typeface="Abadi MT Condensed Light"/>
                <a:cs typeface="Abadi MT Condensed Light"/>
              </a:rPr>
              <a:t>s</a:t>
            </a:r>
            <a:r>
              <a:rPr lang="en-US" sz="2700" dirty="0" smtClean="0">
                <a:latin typeface="Abadi MT Condensed Light"/>
                <a:cs typeface="Abadi MT Condensed Light"/>
              </a:rPr>
              <a:t>ignificance of the light bulb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Mitch vs. Stanley</a:t>
            </a:r>
          </a:p>
          <a:p>
            <a:endParaRPr lang="en-US" sz="27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2700" dirty="0" smtClean="0">
                <a:latin typeface="Abadi MT Condensed Light"/>
                <a:cs typeface="Abadi MT Condensed Light"/>
              </a:rPr>
              <a:t>Stella’s loyalty to Stanley</a:t>
            </a:r>
            <a:endParaRPr lang="en-US" sz="2700" dirty="0">
              <a:latin typeface="Abadi MT Condensed Light"/>
              <a:cs typeface="Abadi MT Condensed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5367" y="1788702"/>
            <a:ext cx="213875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b="1" u="sng" dirty="0" smtClean="0">
              <a:latin typeface="Abadi MT Condensed Light"/>
              <a:cs typeface="Abadi MT Condensed Light"/>
            </a:endParaRPr>
          </a:p>
          <a:p>
            <a:endParaRPr lang="en-US" sz="2700" dirty="0">
              <a:latin typeface="Abadi MT Condensed Light"/>
              <a:cs typeface="Abadi MT Condensed Light"/>
            </a:endParaRPr>
          </a:p>
          <a:p>
            <a:r>
              <a:rPr lang="en-US" sz="3000" dirty="0" smtClean="0">
                <a:latin typeface="Abadi MT Condensed Light"/>
                <a:cs typeface="Abadi MT Condensed Light"/>
              </a:rPr>
              <a:t>Re-read:</a:t>
            </a:r>
          </a:p>
          <a:p>
            <a:endParaRPr lang="en-US" sz="3000" dirty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latin typeface="Abadi MT Condensed Light"/>
                <a:cs typeface="Abadi MT Condensed Light"/>
              </a:rPr>
              <a:t>p. 30</a:t>
            </a:r>
          </a:p>
          <a:p>
            <a:endParaRPr lang="en-US" sz="30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3000" dirty="0">
                <a:latin typeface="Abadi MT Condensed Light"/>
                <a:cs typeface="Abadi MT Condensed Light"/>
              </a:rPr>
              <a:t>p</a:t>
            </a:r>
            <a:r>
              <a:rPr lang="en-US" sz="3000" dirty="0" smtClean="0">
                <a:latin typeface="Abadi MT Condensed Light"/>
                <a:cs typeface="Abadi MT Condensed Light"/>
              </a:rPr>
              <a:t>. 31</a:t>
            </a:r>
          </a:p>
          <a:p>
            <a:endParaRPr lang="en-US" sz="3000" dirty="0" smtClean="0">
              <a:latin typeface="Abadi MT Condensed Light"/>
              <a:cs typeface="Abadi MT Condensed Light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latin typeface="Abadi MT Condensed Light"/>
                <a:cs typeface="Abadi MT Condensed Light"/>
              </a:rPr>
              <a:t>p. </a:t>
            </a:r>
            <a:r>
              <a:rPr lang="en-US" sz="3000" smtClean="0">
                <a:latin typeface="Abadi MT Condensed Light"/>
                <a:cs typeface="Abadi MT Condensed Light"/>
              </a:rPr>
              <a:t>33-4</a:t>
            </a:r>
            <a:endParaRPr lang="en-US" sz="3000" dirty="0">
              <a:latin typeface="Abadi MT Condensed Light"/>
              <a:cs typeface="Abadi MT Condensed Ligh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107875" y="1019404"/>
            <a:ext cx="3559016" cy="49242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46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2418</Words>
  <Application>Microsoft Macintosh PowerPoint</Application>
  <PresentationFormat>On-screen Show (4:3)</PresentationFormat>
  <Paragraphs>274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 Streetcar Named Desire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Streetcar Named Desire</dc:title>
  <dc:creator>Linda Lee</dc:creator>
  <cp:lastModifiedBy>Linda Lee</cp:lastModifiedBy>
  <cp:revision>53</cp:revision>
  <dcterms:created xsi:type="dcterms:W3CDTF">2018-01-25T06:10:58Z</dcterms:created>
  <dcterms:modified xsi:type="dcterms:W3CDTF">2018-02-11T07:50:37Z</dcterms:modified>
</cp:coreProperties>
</file>